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29" r:id="rId2"/>
  </p:sldMasterIdLst>
  <p:notesMasterIdLst>
    <p:notesMasterId r:id="rId89"/>
  </p:notesMasterIdLst>
  <p:sldIdLst>
    <p:sldId id="416" r:id="rId3"/>
    <p:sldId id="418" r:id="rId4"/>
    <p:sldId id="419" r:id="rId5"/>
    <p:sldId id="420" r:id="rId6"/>
    <p:sldId id="433" r:id="rId7"/>
    <p:sldId id="421" r:id="rId8"/>
    <p:sldId id="422" r:id="rId9"/>
    <p:sldId id="423" r:id="rId10"/>
    <p:sldId id="388" r:id="rId11"/>
    <p:sldId id="424" r:id="rId12"/>
    <p:sldId id="389" r:id="rId13"/>
    <p:sldId id="390" r:id="rId14"/>
    <p:sldId id="425" r:id="rId15"/>
    <p:sldId id="391" r:id="rId16"/>
    <p:sldId id="426" r:id="rId17"/>
    <p:sldId id="427" r:id="rId18"/>
    <p:sldId id="392" r:id="rId19"/>
    <p:sldId id="428" r:id="rId20"/>
    <p:sldId id="429" r:id="rId21"/>
    <p:sldId id="430" r:id="rId22"/>
    <p:sldId id="395" r:id="rId23"/>
    <p:sldId id="396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31" r:id="rId33"/>
    <p:sldId id="406" r:id="rId34"/>
    <p:sldId id="434" r:id="rId35"/>
    <p:sldId id="411" r:id="rId36"/>
    <p:sldId id="412" r:id="rId37"/>
    <p:sldId id="413" r:id="rId38"/>
    <p:sldId id="414" r:id="rId39"/>
    <p:sldId id="415" r:id="rId40"/>
    <p:sldId id="302" r:id="rId41"/>
    <p:sldId id="268" r:id="rId42"/>
    <p:sldId id="269" r:id="rId43"/>
    <p:sldId id="435" r:id="rId44"/>
    <p:sldId id="436" r:id="rId45"/>
    <p:sldId id="437" r:id="rId46"/>
    <p:sldId id="438" r:id="rId47"/>
    <p:sldId id="439" r:id="rId48"/>
    <p:sldId id="337" r:id="rId49"/>
    <p:sldId id="338" r:id="rId50"/>
    <p:sldId id="339" r:id="rId51"/>
    <p:sldId id="340" r:id="rId52"/>
    <p:sldId id="342" r:id="rId53"/>
    <p:sldId id="303" r:id="rId54"/>
    <p:sldId id="271" r:id="rId55"/>
    <p:sldId id="272" r:id="rId56"/>
    <p:sldId id="273" r:id="rId57"/>
    <p:sldId id="274" r:id="rId58"/>
    <p:sldId id="447" r:id="rId59"/>
    <p:sldId id="440" r:id="rId60"/>
    <p:sldId id="448" r:id="rId61"/>
    <p:sldId id="441" r:id="rId62"/>
    <p:sldId id="442" r:id="rId63"/>
    <p:sldId id="443" r:id="rId64"/>
    <p:sldId id="449" r:id="rId65"/>
    <p:sldId id="444" r:id="rId66"/>
    <p:sldId id="446" r:id="rId67"/>
    <p:sldId id="450" r:id="rId68"/>
    <p:sldId id="348" r:id="rId69"/>
    <p:sldId id="352" r:id="rId70"/>
    <p:sldId id="353" r:id="rId71"/>
    <p:sldId id="358" r:id="rId72"/>
    <p:sldId id="359" r:id="rId73"/>
    <p:sldId id="451" r:id="rId74"/>
    <p:sldId id="285" r:id="rId75"/>
    <p:sldId id="286" r:id="rId76"/>
    <p:sldId id="287" r:id="rId77"/>
    <p:sldId id="288" r:id="rId78"/>
    <p:sldId id="365" r:id="rId79"/>
    <p:sldId id="366" r:id="rId80"/>
    <p:sldId id="367" r:id="rId81"/>
    <p:sldId id="368" r:id="rId82"/>
    <p:sldId id="369" r:id="rId83"/>
    <p:sldId id="370" r:id="rId84"/>
    <p:sldId id="371" r:id="rId85"/>
    <p:sldId id="372" r:id="rId86"/>
    <p:sldId id="373" r:id="rId87"/>
    <p:sldId id="374" r:id="rId88"/>
  </p:sldIdLst>
  <p:sldSz cx="105156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91930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83860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475792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967722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459652" algn="l" defTabSz="983860" rtl="0" eaLnBrk="1" latinLnBrk="0" hangingPunct="1"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951582" algn="l" defTabSz="983860" rtl="0" eaLnBrk="1" latinLnBrk="0" hangingPunct="1"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443514" algn="l" defTabSz="983860" rtl="0" eaLnBrk="1" latinLnBrk="0" hangingPunct="1"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935444" algn="l" defTabSz="983860" rtl="0" eaLnBrk="1" latinLnBrk="0" hangingPunct="1"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/>
  </p:normalViewPr>
  <p:slideViewPr>
    <p:cSldViewPr>
      <p:cViewPr varScale="1">
        <p:scale>
          <a:sx n="54" d="100"/>
          <a:sy n="54" d="100"/>
        </p:scale>
        <p:origin x="-898" y="-72"/>
      </p:cViewPr>
      <p:guideLst>
        <p:guide orient="horz" pos="2160"/>
        <p:guide pos="3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image" Target="../media/image73.wmf"/><Relationship Id="rId7" Type="http://schemas.openxmlformats.org/officeDocument/2006/relationships/image" Target="../media/image77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Relationship Id="rId9" Type="http://schemas.openxmlformats.org/officeDocument/2006/relationships/image" Target="../media/image79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4" Type="http://schemas.openxmlformats.org/officeDocument/2006/relationships/image" Target="../media/image8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0.wmf"/><Relationship Id="rId1" Type="http://schemas.openxmlformats.org/officeDocument/2006/relationships/image" Target="../media/image84.wmf"/><Relationship Id="rId5" Type="http://schemas.openxmlformats.org/officeDocument/2006/relationships/image" Target="../media/image87.wmf"/><Relationship Id="rId4" Type="http://schemas.openxmlformats.org/officeDocument/2006/relationships/image" Target="../media/image8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4" Type="http://schemas.openxmlformats.org/officeDocument/2006/relationships/image" Target="../media/image91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3" Type="http://schemas.openxmlformats.org/officeDocument/2006/relationships/image" Target="../media/image97.wmf"/><Relationship Id="rId7" Type="http://schemas.openxmlformats.org/officeDocument/2006/relationships/image" Target="../media/image101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00100" y="685800"/>
            <a:ext cx="52578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0F0AEA0C-CA75-49ED-9B0E-1316D61B676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90468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91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8386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475792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967722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459652" algn="l" defTabSz="9838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51582" algn="l" defTabSz="9838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43514" algn="l" defTabSz="9838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35444" algn="l" defTabSz="9838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43FC04D-3DAD-46CB-AD62-C3157C059A34}" type="slidenum">
              <a:rPr lang="en-US" altLang="en-US" b="0" smtClean="0">
                <a:solidFill>
                  <a:srgbClr val="000000"/>
                </a:solidFill>
                <a:latin typeface="Arial" panose="020B0604020202020204" pitchFamily="34" charset="0"/>
              </a:rPr>
              <a:pPr/>
              <a:t>5</a:t>
            </a:fld>
            <a:endParaRPr lang="en-US" altLang="en-US" b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2578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69680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00100" y="685800"/>
            <a:ext cx="52578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3E21A65-3835-4357-8D7D-164AB127F9AA}" type="slidenum">
              <a:rPr lang="en-US" altLang="en-US" smtClean="0"/>
              <a:pPr eaLnBrk="1" hangingPunct="1"/>
              <a:t>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6979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00100" y="685800"/>
            <a:ext cx="52578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F134C55-9F83-40A8-B1BC-5AF26C4EBF55}" type="slidenum">
              <a:rPr lang="en-US" altLang="en-US" smtClean="0"/>
              <a:pPr eaLnBrk="1" hangingPunct="1"/>
              <a:t>16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92123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00100" y="685800"/>
            <a:ext cx="52578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29057" indent="-2804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21626" indent="-2243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570276" indent="-2243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18927" indent="-2243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467577" indent="-224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16227" indent="-224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364878" indent="-224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13528" indent="-224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5FD85D4-19A9-420B-8E03-E608B08A8B52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42</a:t>
            </a:fld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8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036"/>
          <p:cNvSpPr>
            <a:spLocks noGrp="1" noChangeArrowheads="1"/>
          </p:cNvSpPr>
          <p:nvPr>
            <p:ph type="ctrTitle"/>
          </p:nvPr>
        </p:nvSpPr>
        <p:spPr>
          <a:xfrm>
            <a:off x="1529535" y="41562"/>
            <a:ext cx="893826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</a:p>
        </p:txBody>
      </p:sp>
      <p:sp>
        <p:nvSpPr>
          <p:cNvPr id="4109" name="Rectangle 1037"/>
          <p:cNvSpPr>
            <a:spLocks noGrp="1" noChangeArrowheads="1"/>
          </p:cNvSpPr>
          <p:nvPr>
            <p:ph type="subTitle" idx="1"/>
          </p:nvPr>
        </p:nvSpPr>
        <p:spPr>
          <a:xfrm>
            <a:off x="1529535" y="1833994"/>
            <a:ext cx="736092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TW"/>
              <a:t>Click to edit Master subtitle style</a:t>
            </a:r>
          </a:p>
        </p:txBody>
      </p:sp>
      <p:sp>
        <p:nvSpPr>
          <p:cNvPr id="14" name="Rectangle 1038"/>
          <p:cNvSpPr>
            <a:spLocks noGrp="1" noChangeArrowheads="1"/>
          </p:cNvSpPr>
          <p:nvPr>
            <p:ph type="dt" sz="half" idx="10"/>
          </p:nvPr>
        </p:nvSpPr>
        <p:spPr>
          <a:xfrm>
            <a:off x="1139190" y="6248400"/>
            <a:ext cx="219075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" name="Rectangle 1039"/>
          <p:cNvSpPr>
            <a:spLocks noGrp="1" noChangeArrowheads="1"/>
          </p:cNvSpPr>
          <p:nvPr>
            <p:ph type="ftr" sz="quarter" idx="11"/>
          </p:nvPr>
        </p:nvSpPr>
        <p:spPr>
          <a:xfrm>
            <a:off x="3943350" y="6248400"/>
            <a:ext cx="332994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" name="Rectangle 104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6700" y="6248400"/>
            <a:ext cx="219075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2F64E30-B03B-4B93-9881-FB8D00A5DD3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17" name="Picture 2" descr="National University of Computer and Emerging Sciences - Wikipedi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97" y="103908"/>
            <a:ext cx="1104668" cy="108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/>
          <p:nvPr userDrawn="1"/>
        </p:nvCxnSpPr>
        <p:spPr>
          <a:xfrm>
            <a:off x="1487049" y="784512"/>
            <a:ext cx="0" cy="800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11660" y="1288471"/>
            <a:ext cx="8593051" cy="415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547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4130" y="117763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2CB04A-1D1D-4A28-9567-3FEEE023FE3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8123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054659" y="617545"/>
            <a:ext cx="2243694" cy="551497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23579" y="617545"/>
            <a:ext cx="6555820" cy="55149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27736-2530-443F-9A78-A8D78670FC2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2975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3584" y="617542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360090" y="2017710"/>
            <a:ext cx="43815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美工圖案版面配置區 3"/>
          <p:cNvSpPr>
            <a:spLocks noGrp="1"/>
          </p:cNvSpPr>
          <p:nvPr>
            <p:ph type="clipArt" sz="half" idx="2"/>
          </p:nvPr>
        </p:nvSpPr>
        <p:spPr>
          <a:xfrm>
            <a:off x="5916850" y="2017710"/>
            <a:ext cx="4381500" cy="41148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D2D951-F8F4-4995-93B6-2F79989A316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0427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標題及物件在文字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3584" y="617542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360090" y="2017711"/>
            <a:ext cx="893826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60090" y="4151310"/>
            <a:ext cx="893826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00A70B-8BB2-4042-8C73-F00F11F69A6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8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3584" y="617542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360090" y="2017710"/>
            <a:ext cx="43815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5916850" y="2017711"/>
            <a:ext cx="43815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5916850" y="4151310"/>
            <a:ext cx="43815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53F478-05CF-4080-A789-59637F203D1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33066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854" y="13699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360090" y="2017710"/>
            <a:ext cx="43815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916850" y="2017710"/>
            <a:ext cx="43815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834EEF-26E2-405E-9D94-D2CD8BCC560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58002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840230" y="493784"/>
            <a:ext cx="8938260" cy="6238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24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927860" y="2022763"/>
            <a:ext cx="736092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1139190" y="6248400"/>
            <a:ext cx="219075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943350" y="6248400"/>
            <a:ext cx="332994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6700" y="6248400"/>
            <a:ext cx="219075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BA390EC9-6B40-448B-A221-87AB5B00C7EB}" type="slidenum">
              <a:rPr lang="en-US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1C1C1C"/>
              </a:solidFill>
            </a:endParaRPr>
          </a:p>
        </p:txBody>
      </p:sp>
      <p:pic>
        <p:nvPicPr>
          <p:cNvPr id="20" name="Picture 2" descr="National University of Computer and Emerging Sciences - Wikipedi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4" y="76200"/>
            <a:ext cx="1242752" cy="108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 userDrawn="1"/>
        </p:nvCxnSpPr>
        <p:spPr>
          <a:xfrm>
            <a:off x="1457841" y="756804"/>
            <a:ext cx="0" cy="800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85529" y="1260763"/>
            <a:ext cx="9667182" cy="415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58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70A7A-5652-461D-B156-33DA4B58FA3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994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660" y="4406904"/>
            <a:ext cx="8938260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0660" y="2906713"/>
            <a:ext cx="8938260" cy="1500187"/>
          </a:xfrm>
        </p:spPr>
        <p:txBody>
          <a:bodyPr anchor="b"/>
          <a:lstStyle>
            <a:lvl1pPr marL="0" indent="0">
              <a:buNone/>
              <a:defRPr sz="1600"/>
            </a:lvl1pPr>
            <a:lvl2pPr marL="365765" indent="0">
              <a:buNone/>
              <a:defRPr sz="1440"/>
            </a:lvl2pPr>
            <a:lvl3pPr marL="731529" indent="0">
              <a:buNone/>
              <a:defRPr sz="1280"/>
            </a:lvl3pPr>
            <a:lvl4pPr marL="1097294" indent="0">
              <a:buNone/>
              <a:defRPr sz="1120"/>
            </a:lvl4pPr>
            <a:lvl5pPr marL="1463058" indent="0">
              <a:buNone/>
              <a:defRPr sz="1120"/>
            </a:lvl5pPr>
            <a:lvl6pPr marL="1828823" indent="0">
              <a:buNone/>
              <a:defRPr sz="1120"/>
            </a:lvl6pPr>
            <a:lvl7pPr marL="2194587" indent="0">
              <a:buNone/>
              <a:defRPr sz="1120"/>
            </a:lvl7pPr>
            <a:lvl8pPr marL="2560352" indent="0">
              <a:buNone/>
              <a:defRPr sz="1120"/>
            </a:lvl8pPr>
            <a:lvl9pPr marL="2926117" indent="0">
              <a:buNone/>
              <a:defRPr sz="11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92764-374D-4015-9D71-0697A35D687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5918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0091" y="2017713"/>
            <a:ext cx="4381500" cy="4114800"/>
          </a:xfrm>
        </p:spPr>
        <p:txBody>
          <a:bodyPr/>
          <a:lstStyle>
            <a:lvl1pPr>
              <a:defRPr sz="2240"/>
            </a:lvl1pPr>
            <a:lvl2pPr>
              <a:defRPr sz="1920"/>
            </a:lvl2pPr>
            <a:lvl3pPr>
              <a:defRPr sz="160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16851" y="2017713"/>
            <a:ext cx="4381500" cy="4114800"/>
          </a:xfrm>
        </p:spPr>
        <p:txBody>
          <a:bodyPr/>
          <a:lstStyle>
            <a:lvl1pPr>
              <a:defRPr sz="2240"/>
            </a:lvl1pPr>
            <a:lvl2pPr>
              <a:defRPr sz="1920"/>
            </a:lvl2pPr>
            <a:lvl3pPr>
              <a:defRPr sz="160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658BB-1EE2-4BAC-B4ED-2B6BFD147D0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4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4130" y="117763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ADA3C9-4205-49C4-A44B-58457B98E2B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1609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340" y="72232"/>
            <a:ext cx="94640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0" y="1535113"/>
            <a:ext cx="4646216" cy="639762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5" indent="0">
              <a:buNone/>
              <a:defRPr sz="1600" b="1"/>
            </a:lvl2pPr>
            <a:lvl3pPr marL="731529" indent="0">
              <a:buNone/>
              <a:defRPr sz="1440" b="1"/>
            </a:lvl3pPr>
            <a:lvl4pPr marL="1097294" indent="0">
              <a:buNone/>
              <a:defRPr sz="1280" b="1"/>
            </a:lvl4pPr>
            <a:lvl5pPr marL="1463058" indent="0">
              <a:buNone/>
              <a:defRPr sz="1280" b="1"/>
            </a:lvl5pPr>
            <a:lvl6pPr marL="1828823" indent="0">
              <a:buNone/>
              <a:defRPr sz="1280" b="1"/>
            </a:lvl6pPr>
            <a:lvl7pPr marL="2194587" indent="0">
              <a:buNone/>
              <a:defRPr sz="1280" b="1"/>
            </a:lvl7pPr>
            <a:lvl8pPr marL="2560352" indent="0">
              <a:buNone/>
              <a:defRPr sz="1280" b="1"/>
            </a:lvl8pPr>
            <a:lvl9pPr marL="2926117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" y="2174875"/>
            <a:ext cx="4646216" cy="3951288"/>
          </a:xfrm>
        </p:spPr>
        <p:txBody>
          <a:bodyPr/>
          <a:lstStyle>
            <a:lvl1pPr>
              <a:defRPr sz="1920"/>
            </a:lvl1pPr>
            <a:lvl2pPr>
              <a:defRPr sz="1600"/>
            </a:lvl2pPr>
            <a:lvl3pPr>
              <a:defRPr sz="1440"/>
            </a:lvl3pPr>
            <a:lvl4pPr>
              <a:defRPr sz="1280"/>
            </a:lvl4pPr>
            <a:lvl5pPr>
              <a:defRPr sz="1280"/>
            </a:lvl5pPr>
            <a:lvl6pPr>
              <a:defRPr sz="1280"/>
            </a:lvl6pPr>
            <a:lvl7pPr>
              <a:defRPr sz="1280"/>
            </a:lvl7pPr>
            <a:lvl8pPr>
              <a:defRPr sz="1280"/>
            </a:lvl8pPr>
            <a:lvl9pPr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1781" y="1535113"/>
            <a:ext cx="4648041" cy="639762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5" indent="0">
              <a:buNone/>
              <a:defRPr sz="1600" b="1"/>
            </a:lvl2pPr>
            <a:lvl3pPr marL="731529" indent="0">
              <a:buNone/>
              <a:defRPr sz="1440" b="1"/>
            </a:lvl3pPr>
            <a:lvl4pPr marL="1097294" indent="0">
              <a:buNone/>
              <a:defRPr sz="1280" b="1"/>
            </a:lvl4pPr>
            <a:lvl5pPr marL="1463058" indent="0">
              <a:buNone/>
              <a:defRPr sz="1280" b="1"/>
            </a:lvl5pPr>
            <a:lvl6pPr marL="1828823" indent="0">
              <a:buNone/>
              <a:defRPr sz="1280" b="1"/>
            </a:lvl6pPr>
            <a:lvl7pPr marL="2194587" indent="0">
              <a:buNone/>
              <a:defRPr sz="1280" b="1"/>
            </a:lvl7pPr>
            <a:lvl8pPr marL="2560352" indent="0">
              <a:buNone/>
              <a:defRPr sz="1280" b="1"/>
            </a:lvl8pPr>
            <a:lvl9pPr marL="2926117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41781" y="2174875"/>
            <a:ext cx="4648041" cy="3951288"/>
          </a:xfrm>
        </p:spPr>
        <p:txBody>
          <a:bodyPr/>
          <a:lstStyle>
            <a:lvl1pPr>
              <a:defRPr sz="1920"/>
            </a:lvl1pPr>
            <a:lvl2pPr>
              <a:defRPr sz="1600"/>
            </a:lvl2pPr>
            <a:lvl3pPr>
              <a:defRPr sz="1440"/>
            </a:lvl3pPr>
            <a:lvl4pPr>
              <a:defRPr sz="1280"/>
            </a:lvl4pPr>
            <a:lvl5pPr>
              <a:defRPr sz="1280"/>
            </a:lvl5pPr>
            <a:lvl6pPr>
              <a:defRPr sz="1280"/>
            </a:lvl6pPr>
            <a:lvl7pPr>
              <a:defRPr sz="1280"/>
            </a:lvl7pPr>
            <a:lvl8pPr>
              <a:defRPr sz="1280"/>
            </a:lvl8pPr>
            <a:lvl9pPr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38AC2-2AA5-451B-8F71-60644F27BB0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371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BEAC6-B4DF-4E95-BB80-8704DF205AC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2938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85517-726D-437A-B86C-5E2664DB423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9804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2" y="273050"/>
            <a:ext cx="3459560" cy="1162050"/>
          </a:xfrm>
        </p:spPr>
        <p:txBody>
          <a:bodyPr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307" y="273054"/>
            <a:ext cx="5878513" cy="585311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82" y="1435103"/>
            <a:ext cx="3459560" cy="4691063"/>
          </a:xfrm>
        </p:spPr>
        <p:txBody>
          <a:bodyPr/>
          <a:lstStyle>
            <a:lvl1pPr marL="0" indent="0">
              <a:buNone/>
              <a:defRPr sz="1120"/>
            </a:lvl1pPr>
            <a:lvl2pPr marL="365765" indent="0">
              <a:buNone/>
              <a:defRPr sz="960"/>
            </a:lvl2pPr>
            <a:lvl3pPr marL="731529" indent="0">
              <a:buNone/>
              <a:defRPr sz="800"/>
            </a:lvl3pPr>
            <a:lvl4pPr marL="1097294" indent="0">
              <a:buNone/>
              <a:defRPr sz="720"/>
            </a:lvl4pPr>
            <a:lvl5pPr marL="1463058" indent="0">
              <a:buNone/>
              <a:defRPr sz="720"/>
            </a:lvl5pPr>
            <a:lvl6pPr marL="1828823" indent="0">
              <a:buNone/>
              <a:defRPr sz="720"/>
            </a:lvl6pPr>
            <a:lvl7pPr marL="2194587" indent="0">
              <a:buNone/>
              <a:defRPr sz="720"/>
            </a:lvl7pPr>
            <a:lvl8pPr marL="2560352" indent="0">
              <a:buNone/>
              <a:defRPr sz="720"/>
            </a:lvl8pPr>
            <a:lvl9pPr marL="2926117" indent="0">
              <a:buNone/>
              <a:defRPr sz="7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092174-C0E8-4132-B7CB-519D9877DD9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7784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131" y="4800600"/>
            <a:ext cx="6309360" cy="566738"/>
          </a:xfrm>
        </p:spPr>
        <p:txBody>
          <a:bodyPr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61131" y="612775"/>
            <a:ext cx="6309360" cy="4114800"/>
          </a:xfrm>
        </p:spPr>
        <p:txBody>
          <a:bodyPr/>
          <a:lstStyle>
            <a:lvl1pPr marL="0" indent="0">
              <a:buNone/>
              <a:defRPr sz="2560"/>
            </a:lvl1pPr>
            <a:lvl2pPr marL="365765" indent="0">
              <a:buNone/>
              <a:defRPr sz="2240"/>
            </a:lvl2pPr>
            <a:lvl3pPr marL="731529" indent="0">
              <a:buNone/>
              <a:defRPr sz="1920"/>
            </a:lvl3pPr>
            <a:lvl4pPr marL="1097294" indent="0">
              <a:buNone/>
              <a:defRPr sz="1600"/>
            </a:lvl4pPr>
            <a:lvl5pPr marL="1463058" indent="0">
              <a:buNone/>
              <a:defRPr sz="1600"/>
            </a:lvl5pPr>
            <a:lvl6pPr marL="1828823" indent="0">
              <a:buNone/>
              <a:defRPr sz="1600"/>
            </a:lvl6pPr>
            <a:lvl7pPr marL="2194587" indent="0">
              <a:buNone/>
              <a:defRPr sz="1600"/>
            </a:lvl7pPr>
            <a:lvl8pPr marL="2560352" indent="0">
              <a:buNone/>
              <a:defRPr sz="1600"/>
            </a:lvl8pPr>
            <a:lvl9pPr marL="2926117" indent="0">
              <a:buNone/>
              <a:defRPr sz="16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61131" y="5367338"/>
            <a:ext cx="6309360" cy="804862"/>
          </a:xfrm>
        </p:spPr>
        <p:txBody>
          <a:bodyPr/>
          <a:lstStyle>
            <a:lvl1pPr marL="0" indent="0">
              <a:buNone/>
              <a:defRPr sz="1120"/>
            </a:lvl1pPr>
            <a:lvl2pPr marL="365765" indent="0">
              <a:buNone/>
              <a:defRPr sz="960"/>
            </a:lvl2pPr>
            <a:lvl3pPr marL="731529" indent="0">
              <a:buNone/>
              <a:defRPr sz="800"/>
            </a:lvl3pPr>
            <a:lvl4pPr marL="1097294" indent="0">
              <a:buNone/>
              <a:defRPr sz="720"/>
            </a:lvl4pPr>
            <a:lvl5pPr marL="1463058" indent="0">
              <a:buNone/>
              <a:defRPr sz="720"/>
            </a:lvl5pPr>
            <a:lvl6pPr marL="1828823" indent="0">
              <a:buNone/>
              <a:defRPr sz="720"/>
            </a:lvl6pPr>
            <a:lvl7pPr marL="2194587" indent="0">
              <a:buNone/>
              <a:defRPr sz="720"/>
            </a:lvl7pPr>
            <a:lvl8pPr marL="2560352" indent="0">
              <a:buNone/>
              <a:defRPr sz="720"/>
            </a:lvl8pPr>
            <a:lvl9pPr marL="2926117" indent="0">
              <a:buNone/>
              <a:defRPr sz="7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93280-AC29-45F9-8D74-8C47D726F3F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7520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8ACEA-D927-4CFD-9DA0-99264891072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03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54657" y="214313"/>
            <a:ext cx="2243694" cy="591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3580" y="214313"/>
            <a:ext cx="6555819" cy="5918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273DC-728D-4D60-949E-E56D36BAF29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671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4970" y="457201"/>
            <a:ext cx="8961991" cy="76200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0091" y="2017713"/>
            <a:ext cx="4381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916851" y="2017713"/>
            <a:ext cx="43815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910CC7-A977-4B8F-8F69-868ADE5A471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224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609" y="457201"/>
            <a:ext cx="8961991" cy="68580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0091" y="2017713"/>
            <a:ext cx="893826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0091" y="4151313"/>
            <a:ext cx="893826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5745DD-EBDD-4F8F-9FB5-37B9121B69E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932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301" y="457201"/>
            <a:ext cx="8961991" cy="60960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0091" y="2017713"/>
            <a:ext cx="4381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16851" y="2017713"/>
            <a:ext cx="4381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00CA6-11DE-4324-A2AF-A0FAB533E1F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641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0660" y="4406904"/>
            <a:ext cx="8938260" cy="1362075"/>
          </a:xfrm>
          <a:prstGeom prst="rect">
            <a:avLst/>
          </a:prstGeom>
        </p:spPr>
        <p:txBody>
          <a:bodyPr anchor="t"/>
          <a:lstStyle>
            <a:lvl1pPr algn="l">
              <a:defRPr sz="3911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0660" y="2906719"/>
            <a:ext cx="8938260" cy="1500188"/>
          </a:xfrm>
        </p:spPr>
        <p:txBody>
          <a:bodyPr anchor="b"/>
          <a:lstStyle>
            <a:lvl1pPr marL="0" indent="0">
              <a:buNone/>
              <a:defRPr sz="1867"/>
            </a:lvl1pPr>
            <a:lvl2pPr marL="437277" indent="0">
              <a:buNone/>
              <a:defRPr sz="1689"/>
            </a:lvl2pPr>
            <a:lvl3pPr marL="874553" indent="0">
              <a:buNone/>
              <a:defRPr sz="1511"/>
            </a:lvl3pPr>
            <a:lvl4pPr marL="1311832" indent="0">
              <a:buNone/>
              <a:defRPr sz="1333"/>
            </a:lvl4pPr>
            <a:lvl5pPr marL="1749108" indent="0">
              <a:buNone/>
              <a:defRPr sz="1333"/>
            </a:lvl5pPr>
            <a:lvl6pPr marL="2186385" indent="0">
              <a:buNone/>
              <a:defRPr sz="1333"/>
            </a:lvl6pPr>
            <a:lvl7pPr marL="2623661" indent="0">
              <a:buNone/>
              <a:defRPr sz="1333"/>
            </a:lvl7pPr>
            <a:lvl8pPr marL="3060940" indent="0">
              <a:buNone/>
              <a:defRPr sz="1333"/>
            </a:lvl8pPr>
            <a:lvl9pPr marL="3498216" indent="0">
              <a:buNone/>
              <a:defRPr sz="1333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20A6B-2626-4D06-B3FF-C23803E1AFB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11275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25" y="609601"/>
            <a:ext cx="8961991" cy="68580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0091" y="2017713"/>
            <a:ext cx="4381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916851" y="2017713"/>
            <a:ext cx="4381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916851" y="4151313"/>
            <a:ext cx="4381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99CD30-2595-44BF-AAAC-31B55FD5373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578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4130" y="117763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360090" y="2017710"/>
            <a:ext cx="4381500" cy="4114800"/>
          </a:xfrm>
        </p:spPr>
        <p:txBody>
          <a:bodyPr/>
          <a:lstStyle>
            <a:lvl1pPr>
              <a:defRPr sz="2578"/>
            </a:lvl1pPr>
            <a:lvl2pPr>
              <a:defRPr sz="2222"/>
            </a:lvl2pPr>
            <a:lvl3pPr>
              <a:defRPr sz="1867"/>
            </a:lvl3pPr>
            <a:lvl4pPr>
              <a:defRPr sz="1689"/>
            </a:lvl4pPr>
            <a:lvl5pPr>
              <a:defRPr sz="1689"/>
            </a:lvl5pPr>
            <a:lvl6pPr>
              <a:defRPr sz="1689"/>
            </a:lvl6pPr>
            <a:lvl7pPr>
              <a:defRPr sz="1689"/>
            </a:lvl7pPr>
            <a:lvl8pPr>
              <a:defRPr sz="1689"/>
            </a:lvl8pPr>
            <a:lvl9pPr>
              <a:defRPr sz="168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916850" y="2017710"/>
            <a:ext cx="4381500" cy="4114800"/>
          </a:xfrm>
        </p:spPr>
        <p:txBody>
          <a:bodyPr/>
          <a:lstStyle>
            <a:lvl1pPr>
              <a:defRPr sz="2578"/>
            </a:lvl1pPr>
            <a:lvl2pPr>
              <a:defRPr sz="2222"/>
            </a:lvl2pPr>
            <a:lvl3pPr>
              <a:defRPr sz="1867"/>
            </a:lvl3pPr>
            <a:lvl4pPr>
              <a:defRPr sz="1689"/>
            </a:lvl4pPr>
            <a:lvl5pPr>
              <a:defRPr sz="1689"/>
            </a:lvl5pPr>
            <a:lvl6pPr>
              <a:defRPr sz="1689"/>
            </a:lvl6pPr>
            <a:lvl7pPr>
              <a:defRPr sz="1689"/>
            </a:lvl7pPr>
            <a:lvl8pPr>
              <a:defRPr sz="1689"/>
            </a:lvl8pPr>
            <a:lvl9pPr>
              <a:defRPr sz="168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7BA932-409B-4183-9D8E-BCC86067471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72150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02080" y="72234"/>
            <a:ext cx="946404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5780" y="1535116"/>
            <a:ext cx="4646216" cy="639765"/>
          </a:xfrm>
        </p:spPr>
        <p:txBody>
          <a:bodyPr anchor="b"/>
          <a:lstStyle>
            <a:lvl1pPr marL="0" indent="0">
              <a:buNone/>
              <a:defRPr sz="2222" b="1"/>
            </a:lvl1pPr>
            <a:lvl2pPr marL="437277" indent="0">
              <a:buNone/>
              <a:defRPr sz="1867" b="1"/>
            </a:lvl2pPr>
            <a:lvl3pPr marL="874553" indent="0">
              <a:buNone/>
              <a:defRPr sz="1689" b="1"/>
            </a:lvl3pPr>
            <a:lvl4pPr marL="1311832" indent="0">
              <a:buNone/>
              <a:defRPr sz="1511" b="1"/>
            </a:lvl4pPr>
            <a:lvl5pPr marL="1749108" indent="0">
              <a:buNone/>
              <a:defRPr sz="1511" b="1"/>
            </a:lvl5pPr>
            <a:lvl6pPr marL="2186385" indent="0">
              <a:buNone/>
              <a:defRPr sz="1511" b="1"/>
            </a:lvl6pPr>
            <a:lvl7pPr marL="2623661" indent="0">
              <a:buNone/>
              <a:defRPr sz="1511" b="1"/>
            </a:lvl7pPr>
            <a:lvl8pPr marL="3060940" indent="0">
              <a:buNone/>
              <a:defRPr sz="1511" b="1"/>
            </a:lvl8pPr>
            <a:lvl9pPr marL="3498216" indent="0">
              <a:buNone/>
              <a:defRPr sz="1511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5780" y="2174882"/>
            <a:ext cx="4646216" cy="3951285"/>
          </a:xfrm>
        </p:spPr>
        <p:txBody>
          <a:bodyPr/>
          <a:lstStyle>
            <a:lvl1pPr>
              <a:defRPr sz="2222"/>
            </a:lvl1pPr>
            <a:lvl2pPr>
              <a:defRPr sz="1867"/>
            </a:lvl2pPr>
            <a:lvl3pPr>
              <a:defRPr sz="1689"/>
            </a:lvl3pPr>
            <a:lvl4pPr>
              <a:defRPr sz="1511"/>
            </a:lvl4pPr>
            <a:lvl5pPr>
              <a:defRPr sz="1511"/>
            </a:lvl5pPr>
            <a:lvl6pPr>
              <a:defRPr sz="1511"/>
            </a:lvl6pPr>
            <a:lvl7pPr>
              <a:defRPr sz="1511"/>
            </a:lvl7pPr>
            <a:lvl8pPr>
              <a:defRPr sz="1511"/>
            </a:lvl8pPr>
            <a:lvl9pPr>
              <a:defRPr sz="151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341784" y="1535116"/>
            <a:ext cx="4648041" cy="639765"/>
          </a:xfrm>
        </p:spPr>
        <p:txBody>
          <a:bodyPr anchor="b"/>
          <a:lstStyle>
            <a:lvl1pPr marL="0" indent="0">
              <a:buNone/>
              <a:defRPr sz="2222" b="1"/>
            </a:lvl1pPr>
            <a:lvl2pPr marL="437277" indent="0">
              <a:buNone/>
              <a:defRPr sz="1867" b="1"/>
            </a:lvl2pPr>
            <a:lvl3pPr marL="874553" indent="0">
              <a:buNone/>
              <a:defRPr sz="1689" b="1"/>
            </a:lvl3pPr>
            <a:lvl4pPr marL="1311832" indent="0">
              <a:buNone/>
              <a:defRPr sz="1511" b="1"/>
            </a:lvl4pPr>
            <a:lvl5pPr marL="1749108" indent="0">
              <a:buNone/>
              <a:defRPr sz="1511" b="1"/>
            </a:lvl5pPr>
            <a:lvl6pPr marL="2186385" indent="0">
              <a:buNone/>
              <a:defRPr sz="1511" b="1"/>
            </a:lvl6pPr>
            <a:lvl7pPr marL="2623661" indent="0">
              <a:buNone/>
              <a:defRPr sz="1511" b="1"/>
            </a:lvl7pPr>
            <a:lvl8pPr marL="3060940" indent="0">
              <a:buNone/>
              <a:defRPr sz="1511" b="1"/>
            </a:lvl8pPr>
            <a:lvl9pPr marL="3498216" indent="0">
              <a:buNone/>
              <a:defRPr sz="1511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341784" y="2174882"/>
            <a:ext cx="4648041" cy="3951285"/>
          </a:xfrm>
        </p:spPr>
        <p:txBody>
          <a:bodyPr/>
          <a:lstStyle>
            <a:lvl1pPr>
              <a:defRPr sz="2222"/>
            </a:lvl1pPr>
            <a:lvl2pPr>
              <a:defRPr sz="1867"/>
            </a:lvl2pPr>
            <a:lvl3pPr>
              <a:defRPr sz="1689"/>
            </a:lvl3pPr>
            <a:lvl4pPr>
              <a:defRPr sz="1511"/>
            </a:lvl4pPr>
            <a:lvl5pPr>
              <a:defRPr sz="1511"/>
            </a:lvl5pPr>
            <a:lvl6pPr>
              <a:defRPr sz="1511"/>
            </a:lvl6pPr>
            <a:lvl7pPr>
              <a:defRPr sz="1511"/>
            </a:lvl7pPr>
            <a:lvl8pPr>
              <a:defRPr sz="1511"/>
            </a:lvl8pPr>
            <a:lvl9pPr>
              <a:defRPr sz="151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E23459-54D4-4FDF-99CB-F813E756651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1308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77CCD-EB94-480E-BC2D-020575F09B1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39885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892553-BB63-4FFB-AF18-C4B3D20010B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6183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5785" y="273053"/>
            <a:ext cx="3459560" cy="1162050"/>
          </a:xfrm>
          <a:prstGeom prst="rect">
            <a:avLst/>
          </a:prstGeom>
        </p:spPr>
        <p:txBody>
          <a:bodyPr/>
          <a:lstStyle>
            <a:lvl1pPr algn="l">
              <a:defRPr sz="1867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11309" y="273057"/>
            <a:ext cx="5878511" cy="5853112"/>
          </a:xfrm>
        </p:spPr>
        <p:txBody>
          <a:bodyPr/>
          <a:lstStyle>
            <a:lvl1pPr>
              <a:defRPr sz="2933"/>
            </a:lvl1pPr>
            <a:lvl2pPr>
              <a:defRPr sz="2578"/>
            </a:lvl2pPr>
            <a:lvl3pPr>
              <a:defRPr sz="2222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5785" y="1435108"/>
            <a:ext cx="3459560" cy="4691063"/>
          </a:xfrm>
        </p:spPr>
        <p:txBody>
          <a:bodyPr/>
          <a:lstStyle>
            <a:lvl1pPr marL="0" indent="0">
              <a:buNone/>
              <a:defRPr sz="1333"/>
            </a:lvl1pPr>
            <a:lvl2pPr marL="437277" indent="0">
              <a:buNone/>
              <a:defRPr sz="1156"/>
            </a:lvl2pPr>
            <a:lvl3pPr marL="874553" indent="0">
              <a:buNone/>
              <a:defRPr sz="889"/>
            </a:lvl3pPr>
            <a:lvl4pPr marL="1311832" indent="0">
              <a:buNone/>
              <a:defRPr sz="889"/>
            </a:lvl4pPr>
            <a:lvl5pPr marL="1749108" indent="0">
              <a:buNone/>
              <a:defRPr sz="889"/>
            </a:lvl5pPr>
            <a:lvl6pPr marL="2186385" indent="0">
              <a:buNone/>
              <a:defRPr sz="889"/>
            </a:lvl6pPr>
            <a:lvl7pPr marL="2623661" indent="0">
              <a:buNone/>
              <a:defRPr sz="889"/>
            </a:lvl7pPr>
            <a:lvl8pPr marL="3060940" indent="0">
              <a:buNone/>
              <a:defRPr sz="889"/>
            </a:lvl8pPr>
            <a:lvl9pPr marL="3498216" indent="0">
              <a:buNone/>
              <a:defRPr sz="88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6CE8BE-E361-4D2B-B0C7-7F118A50279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62019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61130" y="4800606"/>
            <a:ext cx="6309360" cy="566737"/>
          </a:xfrm>
          <a:prstGeom prst="rect">
            <a:avLst/>
          </a:prstGeom>
        </p:spPr>
        <p:txBody>
          <a:bodyPr/>
          <a:lstStyle>
            <a:lvl1pPr algn="l">
              <a:defRPr sz="1867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61130" y="612772"/>
            <a:ext cx="6309360" cy="4114800"/>
          </a:xfrm>
        </p:spPr>
        <p:txBody>
          <a:bodyPr/>
          <a:lstStyle>
            <a:lvl1pPr marL="0" indent="0">
              <a:buNone/>
              <a:defRPr sz="2933"/>
            </a:lvl1pPr>
            <a:lvl2pPr marL="437277" indent="0">
              <a:buNone/>
              <a:defRPr sz="2578"/>
            </a:lvl2pPr>
            <a:lvl3pPr marL="874553" indent="0">
              <a:buNone/>
              <a:defRPr sz="2222"/>
            </a:lvl3pPr>
            <a:lvl4pPr marL="1311832" indent="0">
              <a:buNone/>
              <a:defRPr sz="1867"/>
            </a:lvl4pPr>
            <a:lvl5pPr marL="1749108" indent="0">
              <a:buNone/>
              <a:defRPr sz="1867"/>
            </a:lvl5pPr>
            <a:lvl6pPr marL="2186385" indent="0">
              <a:buNone/>
              <a:defRPr sz="1867"/>
            </a:lvl6pPr>
            <a:lvl7pPr marL="2623661" indent="0">
              <a:buNone/>
              <a:defRPr sz="1867"/>
            </a:lvl7pPr>
            <a:lvl8pPr marL="3060940" indent="0">
              <a:buNone/>
              <a:defRPr sz="1867"/>
            </a:lvl8pPr>
            <a:lvl9pPr marL="3498216" indent="0">
              <a:buNone/>
              <a:defRPr sz="1867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61130" y="5367343"/>
            <a:ext cx="6309360" cy="804863"/>
          </a:xfrm>
        </p:spPr>
        <p:txBody>
          <a:bodyPr/>
          <a:lstStyle>
            <a:lvl1pPr marL="0" indent="0">
              <a:buNone/>
              <a:defRPr sz="1333"/>
            </a:lvl1pPr>
            <a:lvl2pPr marL="437277" indent="0">
              <a:buNone/>
              <a:defRPr sz="1156"/>
            </a:lvl2pPr>
            <a:lvl3pPr marL="874553" indent="0">
              <a:buNone/>
              <a:defRPr sz="889"/>
            </a:lvl3pPr>
            <a:lvl4pPr marL="1311832" indent="0">
              <a:buNone/>
              <a:defRPr sz="889"/>
            </a:lvl4pPr>
            <a:lvl5pPr marL="1749108" indent="0">
              <a:buNone/>
              <a:defRPr sz="889"/>
            </a:lvl5pPr>
            <a:lvl6pPr marL="2186385" indent="0">
              <a:buNone/>
              <a:defRPr sz="889"/>
            </a:lvl6pPr>
            <a:lvl7pPr marL="2623661" indent="0">
              <a:buNone/>
              <a:defRPr sz="889"/>
            </a:lvl7pPr>
            <a:lvl8pPr marL="3060940" indent="0">
              <a:buNone/>
              <a:defRPr sz="889"/>
            </a:lvl8pPr>
            <a:lvl9pPr marL="3498216" indent="0">
              <a:buNone/>
              <a:defRPr sz="88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96231F-21C5-4662-81BE-72E9B882F7C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27830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12481" y="1660813"/>
            <a:ext cx="893826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385" tIns="49193" rIns="98385" bIns="491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51560" y="6324600"/>
            <a:ext cx="2190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>
              <a:defRPr sz="1333" b="0" smtClean="0">
                <a:ea typeface="PMingLiU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55720" y="6324600"/>
            <a:ext cx="33299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ctr">
              <a:defRPr sz="1333" b="0" smtClean="0">
                <a:ea typeface="PMingLiU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99070" y="6324600"/>
            <a:ext cx="2190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r">
              <a:defRPr sz="1333" b="0" smtClean="0">
                <a:ea typeface="PMingLiU" pitchFamily="18" charset="-120"/>
              </a:defRPr>
            </a:lvl1pPr>
          </a:lstStyle>
          <a:p>
            <a:pPr>
              <a:defRPr/>
            </a:pPr>
            <a:fld id="{ADD164C9-8E14-4B53-AA80-A78F7D25878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0" name="Picture 2" descr="National University of Computer and Emerging Sciences - Wikipedia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4" y="76200"/>
            <a:ext cx="1242752" cy="108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 userDrawn="1"/>
        </p:nvCxnSpPr>
        <p:spPr>
          <a:xfrm>
            <a:off x="1457841" y="756804"/>
            <a:ext cx="0" cy="800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85529" y="1260763"/>
            <a:ext cx="9667182" cy="415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5pPr>
      <a:lvl6pPr marL="437277" algn="l" rtl="0" fontAlgn="base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6pPr>
      <a:lvl7pPr marL="874553" algn="l" rtl="0" fontAlgn="base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7pPr>
      <a:lvl8pPr marL="1311832" algn="l" rtl="0" fontAlgn="base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8pPr>
      <a:lvl9pPr marL="1749108" algn="l" rtl="0" fontAlgn="base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9pPr>
    </p:titleStyle>
    <p:bodyStyle>
      <a:lvl1pPr marL="327958" indent="-327958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933">
          <a:solidFill>
            <a:schemeClr val="tx1"/>
          </a:solidFill>
          <a:latin typeface="+mn-lt"/>
          <a:ea typeface="+mn-ea"/>
          <a:cs typeface="+mn-cs"/>
        </a:defRPr>
      </a:lvl1pPr>
      <a:lvl2pPr marL="710575" indent="-273299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578">
          <a:solidFill>
            <a:schemeClr val="tx1"/>
          </a:solidFill>
          <a:latin typeface="+mn-lt"/>
        </a:defRPr>
      </a:lvl2pPr>
      <a:lvl3pPr marL="1093193" indent="-218638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222">
          <a:solidFill>
            <a:schemeClr val="tx1"/>
          </a:solidFill>
          <a:latin typeface="+mn-lt"/>
        </a:defRPr>
      </a:lvl3pPr>
      <a:lvl4pPr marL="1530470" indent="-2186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4pPr>
      <a:lvl5pPr marL="1967746" indent="-2186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5pPr>
      <a:lvl6pPr marL="2405023" indent="-2186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6pPr>
      <a:lvl7pPr marL="2842301" indent="-2186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7pPr>
      <a:lvl8pPr marL="3279578" indent="-2186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8pPr>
      <a:lvl9pPr marL="3716854" indent="-2186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1pPr>
      <a:lvl2pPr marL="437277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2pPr>
      <a:lvl3pPr marL="874553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3pPr>
      <a:lvl4pPr marL="1311832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4pPr>
      <a:lvl5pPr marL="1749108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5pPr>
      <a:lvl6pPr marL="2186385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6pPr>
      <a:lvl7pPr marL="2623661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7pPr>
      <a:lvl8pPr marL="3060940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8pPr>
      <a:lvl9pPr marL="3498216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664970" y="486872"/>
            <a:ext cx="8963089" cy="68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02080" y="1640175"/>
            <a:ext cx="893826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614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36359" y="6243638"/>
            <a:ext cx="2190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120" b="0">
                <a:effectLst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14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06240" y="6243638"/>
            <a:ext cx="33299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120" b="0">
                <a:effectLst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14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98474" y="6243638"/>
            <a:ext cx="2190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120" b="0"/>
            </a:lvl1pPr>
          </a:lstStyle>
          <a:p>
            <a:pPr>
              <a:defRPr/>
            </a:pPr>
            <a:fld id="{72744430-542C-4B79-A079-DFDD12EF7ACA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4" name="Picture 2" descr="National University of Computer and Emerging Sciences - Wikipedia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97" y="103908"/>
            <a:ext cx="1104668" cy="108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1487049" y="784512"/>
            <a:ext cx="0" cy="800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711660" y="1288471"/>
            <a:ext cx="8593051" cy="415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95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5pPr>
      <a:lvl6pPr marL="365765" algn="l" rtl="0" fontAlgn="base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6pPr>
      <a:lvl7pPr marL="731529" algn="l" rtl="0" fontAlgn="base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7pPr>
      <a:lvl8pPr marL="1097294" algn="l" rtl="0" fontAlgn="base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8pPr>
      <a:lvl9pPr marL="1463058" algn="l" rtl="0" fontAlgn="base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9pPr>
    </p:titleStyle>
    <p:bodyStyle>
      <a:lvl1pPr marL="274323" indent="-27432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560">
          <a:solidFill>
            <a:schemeClr val="tx1"/>
          </a:solidFill>
          <a:latin typeface="+mn-lt"/>
          <a:ea typeface="+mn-ea"/>
          <a:cs typeface="+mn-cs"/>
        </a:defRPr>
      </a:lvl1pPr>
      <a:lvl2pPr marL="594367" indent="-228603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240">
          <a:solidFill>
            <a:schemeClr val="tx1"/>
          </a:solidFill>
          <a:latin typeface="+mn-lt"/>
        </a:defRPr>
      </a:lvl2pPr>
      <a:lvl3pPr marL="914411" indent="-182882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1920">
          <a:solidFill>
            <a:schemeClr val="tx1"/>
          </a:solidFill>
          <a:latin typeface="+mn-lt"/>
        </a:defRPr>
      </a:lvl3pPr>
      <a:lvl4pPr marL="1280176" indent="-182882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</a:defRPr>
      </a:lvl4pPr>
      <a:lvl5pPr marL="1645941" indent="-182882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</a:defRPr>
      </a:lvl5pPr>
      <a:lvl6pPr marL="2011705" indent="-182882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6pPr>
      <a:lvl7pPr marL="2377470" indent="-182882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7pPr>
      <a:lvl8pPr marL="2743234" indent="-182882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8pPr>
      <a:lvl9pPr marL="3108999" indent="-182882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5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9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94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58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23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87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52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117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li.abas@nu.edu.pk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6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8.jpeg"/><Relationship Id="rId4" Type="http://schemas.openxmlformats.org/officeDocument/2006/relationships/image" Target="../media/image37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0.jpeg"/><Relationship Id="rId4" Type="http://schemas.openxmlformats.org/officeDocument/2006/relationships/image" Target="../media/image39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9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0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oleObject" Target="../embeddings/oleObject11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20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6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image" Target="../media/image66.png"/><Relationship Id="rId10" Type="http://schemas.openxmlformats.org/officeDocument/2006/relationships/image" Target="../media/image63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65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13" Type="http://schemas.openxmlformats.org/officeDocument/2006/relationships/oleObject" Target="../embeddings/oleObject26.bin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7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7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69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65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32.bin"/><Relationship Id="rId18" Type="http://schemas.openxmlformats.org/officeDocument/2006/relationships/image" Target="../media/image78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7.wmf"/><Relationship Id="rId20" Type="http://schemas.openxmlformats.org/officeDocument/2006/relationships/image" Target="../media/image79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2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35.bin"/><Relationship Id="rId4" Type="http://schemas.openxmlformats.org/officeDocument/2006/relationships/image" Target="../media/image71.w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76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83.wmf"/><Relationship Id="rId4" Type="http://schemas.openxmlformats.org/officeDocument/2006/relationships/image" Target="../media/image80.wmf"/><Relationship Id="rId9" Type="http://schemas.openxmlformats.org/officeDocument/2006/relationships/oleObject" Target="../embeddings/oleObject39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8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0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86.wmf"/><Relationship Id="rId4" Type="http://schemas.openxmlformats.org/officeDocument/2006/relationships/image" Target="../media/image84.wmf"/><Relationship Id="rId9" Type="http://schemas.openxmlformats.org/officeDocument/2006/relationships/oleObject" Target="../embeddings/oleObject43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94.jpeg"/><Relationship Id="rId3" Type="http://schemas.openxmlformats.org/officeDocument/2006/relationships/image" Target="../media/image92.jpeg"/><Relationship Id="rId7" Type="http://schemas.openxmlformats.org/officeDocument/2006/relationships/image" Target="../media/image89.wmf"/><Relationship Id="rId12" Type="http://schemas.openxmlformats.org/officeDocument/2006/relationships/image" Target="../media/image9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91.wmf"/><Relationship Id="rId5" Type="http://schemas.openxmlformats.org/officeDocument/2006/relationships/image" Target="../media/image88.wmf"/><Relationship Id="rId10" Type="http://schemas.openxmlformats.org/officeDocument/2006/relationships/oleObject" Target="../embeddings/oleObject48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90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oleObject" Target="../embeddings/oleObject54.bin"/><Relationship Id="rId18" Type="http://schemas.openxmlformats.org/officeDocument/2006/relationships/image" Target="../media/image102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99.wmf"/><Relationship Id="rId17" Type="http://schemas.openxmlformats.org/officeDocument/2006/relationships/oleObject" Target="../embeddings/oleObject5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1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6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10" Type="http://schemas.openxmlformats.org/officeDocument/2006/relationships/image" Target="../media/image98.wmf"/><Relationship Id="rId4" Type="http://schemas.openxmlformats.org/officeDocument/2006/relationships/image" Target="../media/image95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100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7"/>
          <p:cNvSpPr txBox="1">
            <a:spLocks noChangeArrowheads="1"/>
          </p:cNvSpPr>
          <p:nvPr/>
        </p:nvSpPr>
        <p:spPr bwMode="auto">
          <a:xfrm>
            <a:off x="1402081" y="2057401"/>
            <a:ext cx="8324850" cy="228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Course: Applied Physics (EE 117)</a:t>
            </a: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Credit Hours: 3</a:t>
            </a: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Instructor: </a:t>
            </a:r>
            <a:r>
              <a:rPr lang="en-US" altLang="en-US" sz="2844" dirty="0" smtClean="0">
                <a:solidFill>
                  <a:schemeClr val="accent1">
                    <a:lumMod val="75000"/>
                  </a:schemeClr>
                </a:solidFill>
              </a:rPr>
              <a:t>Ali Abbas Khan</a:t>
            </a:r>
            <a:endParaRPr lang="en-US" altLang="en-US" sz="2844" dirty="0">
              <a:solidFill>
                <a:schemeClr val="accent1">
                  <a:lumMod val="75000"/>
                </a:schemeClr>
              </a:solidFill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Email: </a:t>
            </a:r>
            <a:r>
              <a:rPr lang="en-US" altLang="en-US" sz="2844" dirty="0" smtClean="0">
                <a:solidFill>
                  <a:schemeClr val="accent6">
                    <a:lumMod val="60000"/>
                    <a:lumOff val="40000"/>
                  </a:schemeClr>
                </a:solidFill>
                <a:hlinkClick r:id="rId2"/>
              </a:rPr>
              <a:t>ali.abas@nu.edu.pk</a:t>
            </a:r>
            <a:endParaRPr lang="en-US" altLang="en-US" sz="2844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Office # 32, Academics Building</a:t>
            </a:r>
          </a:p>
        </p:txBody>
      </p:sp>
    </p:spTree>
    <p:extLst>
      <p:ext uri="{BB962C8B-B14F-4D97-AF65-F5344CB8AC3E}">
        <p14:creationId xmlns:p14="http://schemas.microsoft.com/office/powerpoint/2010/main" val="378190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226820" y="1981200"/>
            <a:ext cx="8938260" cy="3657600"/>
          </a:xfrm>
        </p:spPr>
        <p:txBody>
          <a:bodyPr/>
          <a:lstStyle/>
          <a:p>
            <a:pPr marL="0" indent="0" eaLnBrk="1" hangingPunct="1"/>
            <a:r>
              <a:rPr lang="en-US" altLang="en-US" dirty="0" smtClean="0"/>
              <a:t>Translational</a:t>
            </a:r>
          </a:p>
          <a:p>
            <a:pPr lvl="1" eaLnBrk="1" hangingPunct="1"/>
            <a:r>
              <a:rPr lang="en-US" altLang="en-US" dirty="0" smtClean="0"/>
              <a:t>An example is a car traveling on a highway.</a:t>
            </a:r>
          </a:p>
          <a:p>
            <a:pPr marL="0" indent="0" eaLnBrk="1" hangingPunct="1"/>
            <a:r>
              <a:rPr lang="en-US" altLang="en-US" dirty="0" smtClean="0"/>
              <a:t>Rotational</a:t>
            </a:r>
          </a:p>
          <a:p>
            <a:pPr lvl="1" eaLnBrk="1" hangingPunct="1"/>
            <a:r>
              <a:rPr lang="en-US" altLang="en-US" dirty="0" smtClean="0"/>
              <a:t>An example is the Earth’s spin on its axis.</a:t>
            </a:r>
          </a:p>
          <a:p>
            <a:pPr marL="0" indent="0" eaLnBrk="1" hangingPunct="1"/>
            <a:r>
              <a:rPr lang="en-US" altLang="en-US" dirty="0" smtClean="0"/>
              <a:t>Vibrational</a:t>
            </a:r>
          </a:p>
          <a:p>
            <a:pPr lvl="1" eaLnBrk="1" hangingPunct="1"/>
            <a:r>
              <a:rPr lang="en-US" altLang="en-US" dirty="0" smtClean="0"/>
              <a:t>An example is the back-and-forth movement of a pendulum.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716530" y="457200"/>
            <a:ext cx="595884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Types of Motion</a:t>
            </a:r>
          </a:p>
        </p:txBody>
      </p:sp>
    </p:spTree>
    <p:extLst>
      <p:ext uri="{BB962C8B-B14F-4D97-AF65-F5344CB8AC3E}">
        <p14:creationId xmlns:p14="http://schemas.microsoft.com/office/powerpoint/2010/main" val="271354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7023" y="1981200"/>
            <a:ext cx="4381500" cy="3657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Defined in terms of a </a:t>
            </a:r>
            <a:r>
              <a:rPr lang="en-US" altLang="zh-TW" sz="2578" b="1" dirty="0">
                <a:ea typeface="PMingLiU" pitchFamily="18" charset="-120"/>
              </a:rPr>
              <a:t>frame of reference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222" dirty="0">
                <a:ea typeface="PMingLiU" pitchFamily="18" charset="-120"/>
              </a:rPr>
              <a:t>The reference frame must has an origin.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The object’s position is its location with respect to the origin of the frame of reference.</a:t>
            </a:r>
          </a:p>
          <a:p>
            <a:pPr eaLnBrk="1" hangingPunct="1">
              <a:lnSpc>
                <a:spcPct val="90000"/>
              </a:lnSpc>
            </a:pPr>
            <a:endParaRPr lang="zh-TW" altLang="en-US" sz="2578" dirty="0">
              <a:ea typeface="PMingLiU" pitchFamily="18" charset="-120"/>
            </a:endParaRP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88524" y="2015067"/>
            <a:ext cx="5900766" cy="3589867"/>
          </a:xfr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16530" y="457200"/>
            <a:ext cx="595884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Position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0520" y="2277533"/>
            <a:ext cx="4381500" cy="3657600"/>
          </a:xfrm>
        </p:spPr>
        <p:txBody>
          <a:bodyPr/>
          <a:lstStyle/>
          <a:p>
            <a:pPr eaLnBrk="1" hangingPunct="1"/>
            <a:r>
              <a:rPr lang="en-US" altLang="zh-TW" sz="2578" dirty="0">
                <a:ea typeface="PMingLiU" pitchFamily="18" charset="-120"/>
              </a:rPr>
              <a:t>The position-time graph shows the motion of the particle (car)</a:t>
            </a:r>
          </a:p>
          <a:p>
            <a:pPr eaLnBrk="1" hangingPunct="1"/>
            <a:r>
              <a:rPr lang="en-US" altLang="zh-TW" sz="2578" dirty="0">
                <a:ea typeface="PMingLiU" pitchFamily="18" charset="-120"/>
              </a:rPr>
              <a:t>The smooth curve is a guess as to what happened between the data points</a:t>
            </a:r>
          </a:p>
        </p:txBody>
      </p:sp>
      <p:pic>
        <p:nvPicPr>
          <p:cNvPr id="6148" name="Picture 4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6612" y="2237518"/>
            <a:ext cx="5591740" cy="3562149"/>
          </a:xfr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16530" y="457200"/>
            <a:ext cx="595884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Position-Time Graph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38150" y="1905000"/>
            <a:ext cx="4381500" cy="3657600"/>
          </a:xfrm>
        </p:spPr>
        <p:txBody>
          <a:bodyPr/>
          <a:lstStyle/>
          <a:p>
            <a:pPr marL="0" indent="0" eaLnBrk="1" hangingPunct="1"/>
            <a:r>
              <a:rPr lang="en-US" altLang="en-US" dirty="0" smtClean="0"/>
              <a:t>The table gives the actual data collected during the motion of the object (car).</a:t>
            </a:r>
          </a:p>
          <a:p>
            <a:pPr marL="0" indent="0" eaLnBrk="1" hangingPunct="1"/>
            <a:r>
              <a:rPr lang="en-US" altLang="en-US" dirty="0" smtClean="0"/>
              <a:t>Positive is defined as being to the right.</a:t>
            </a:r>
          </a:p>
        </p:txBody>
      </p:sp>
      <p:pic>
        <p:nvPicPr>
          <p:cNvPr id="24582" name="Picture 6" descr="02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49" y="1752600"/>
            <a:ext cx="4805045" cy="344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716530" y="457200"/>
            <a:ext cx="517017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Data Table</a:t>
            </a:r>
          </a:p>
        </p:txBody>
      </p:sp>
    </p:spTree>
    <p:extLst>
      <p:ext uri="{BB962C8B-B14F-4D97-AF65-F5344CB8AC3E}">
        <p14:creationId xmlns:p14="http://schemas.microsoft.com/office/powerpoint/2010/main" val="155474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Defined as the change in position during some time interval </a:t>
            </a:r>
            <a:r>
              <a:rPr lang="en-US" altLang="zh-TW" dirty="0" err="1" smtClean="0">
                <a:latin typeface="Symbol" pitchFamily="18" charset="2"/>
                <a:ea typeface="PMingLiU" pitchFamily="18" charset="-120"/>
              </a:rPr>
              <a:t>D</a:t>
            </a:r>
            <a:r>
              <a:rPr lang="en-US" altLang="zh-TW" dirty="0" err="1" smtClean="0">
                <a:ea typeface="PMingLiU" pitchFamily="18" charset="-120"/>
              </a:rPr>
              <a:t>t</a:t>
            </a:r>
            <a:endParaRPr lang="en-US" altLang="zh-TW" dirty="0" smtClean="0">
              <a:ea typeface="PMingLiU" pitchFamily="18" charset="-120"/>
            </a:endParaRPr>
          </a:p>
          <a:p>
            <a:pPr lvl="1" eaLnBrk="1" hangingPunct="1"/>
            <a:r>
              <a:rPr lang="en-US" altLang="zh-TW" dirty="0" smtClean="0">
                <a:ea typeface="PMingLiU" pitchFamily="18" charset="-120"/>
              </a:rPr>
              <a:t>Represented as </a:t>
            </a:r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x</a:t>
            </a:r>
          </a:p>
          <a:p>
            <a:pPr lvl="2" eaLnBrk="1" hangingPunct="1"/>
            <a:endParaRPr lang="en-US" altLang="zh-TW" dirty="0" smtClean="0">
              <a:ea typeface="PMingLiU" pitchFamily="18" charset="-120"/>
              <a:sym typeface="Symbol" pitchFamily="18" charset="2"/>
            </a:endParaRPr>
          </a:p>
          <a:p>
            <a:pPr lvl="1" eaLnBrk="1" hangingPunct="1"/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X</a:t>
            </a:r>
            <a:r>
              <a:rPr lang="en-US" altLang="zh-TW" baseline="-25000" dirty="0" smtClean="0">
                <a:ea typeface="PMingLiU" pitchFamily="18" charset="-120"/>
                <a:sym typeface="Symbol" pitchFamily="18" charset="2"/>
              </a:rPr>
              <a:t>i</a:t>
            </a:r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 is the initial position and </a:t>
            </a:r>
            <a:r>
              <a:rPr lang="en-US" altLang="zh-TW" dirty="0" err="1" smtClean="0">
                <a:ea typeface="PMingLiU" pitchFamily="18" charset="-120"/>
                <a:sym typeface="Symbol" pitchFamily="18" charset="2"/>
              </a:rPr>
              <a:t>X</a:t>
            </a:r>
            <a:r>
              <a:rPr lang="en-US" altLang="zh-TW" baseline="-25000" dirty="0" err="1" smtClean="0">
                <a:ea typeface="PMingLiU" pitchFamily="18" charset="-120"/>
                <a:sym typeface="Symbol" pitchFamily="18" charset="2"/>
              </a:rPr>
              <a:t>f</a:t>
            </a:r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 is the final position.</a:t>
            </a:r>
          </a:p>
          <a:p>
            <a:pPr eaLnBrk="1" hangingPunct="1"/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Different than distance – the length of a path followed by a particle</a:t>
            </a:r>
          </a:p>
        </p:txBody>
      </p:sp>
      <p:graphicFrame>
        <p:nvGraphicFramePr>
          <p:cNvPr id="717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262564"/>
              </p:ext>
            </p:extLst>
          </p:nvPr>
        </p:nvGraphicFramePr>
        <p:xfrm>
          <a:off x="3768090" y="3124200"/>
          <a:ext cx="2366010" cy="452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4" name="Equation" r:id="rId3" imgW="1536700" imgH="381000" progId="Equation.3">
                  <p:embed/>
                </p:oleObj>
              </mc:Choice>
              <mc:Fallback>
                <p:oleObj name="Equation" r:id="rId3" imgW="1536700" imgH="381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8090" y="3124200"/>
                        <a:ext cx="2366010" cy="4529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16530" y="399951"/>
            <a:ext cx="517017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 smtClean="0">
                <a:ea typeface="ＭＳ Ｐゴシック" pitchFamily="34" charset="-128"/>
              </a:rPr>
              <a:t>Displacement</a:t>
            </a:r>
            <a:endParaRPr lang="en-US" altLang="en-US" sz="3556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28415" y="2209800"/>
            <a:ext cx="4284133" cy="3860800"/>
          </a:xfrm>
        </p:spPr>
        <p:txBody>
          <a:bodyPr/>
          <a:lstStyle/>
          <a:p>
            <a:pPr eaLnBrk="1" hangingPunct="1"/>
            <a:r>
              <a:rPr lang="en-US" altLang="en-US" sz="2489" dirty="0">
                <a:ea typeface="ＭＳ Ｐゴシック" pitchFamily="34" charset="-128"/>
              </a:rPr>
              <a:t>Distance is the length of the path that an object travels</a:t>
            </a:r>
          </a:p>
          <a:p>
            <a:pPr eaLnBrk="1" hangingPunct="1"/>
            <a:r>
              <a:rPr lang="en-US" altLang="en-US" sz="2489" dirty="0">
                <a:ea typeface="ＭＳ Ｐゴシック" pitchFamily="34" charset="-128"/>
              </a:rPr>
              <a:t>Displacement is the change in position of an object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078" y="2209800"/>
            <a:ext cx="5561629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16530" y="399951"/>
            <a:ext cx="63969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Displacement vs. Distance</a:t>
            </a:r>
          </a:p>
        </p:txBody>
      </p:sp>
    </p:spTree>
    <p:extLst>
      <p:ext uri="{BB962C8B-B14F-4D97-AF65-F5344CB8AC3E}">
        <p14:creationId xmlns:p14="http://schemas.microsoft.com/office/powerpoint/2010/main" val="225174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87630" y="1905001"/>
            <a:ext cx="10515600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04804" indent="-304804">
              <a:buFont typeface="Wingdings" panose="05000000000000000000" pitchFamily="2" charset="2"/>
              <a:buChar char="v"/>
              <a:defRPr/>
            </a:pPr>
            <a:r>
              <a:rPr lang="en-US" sz="2133" dirty="0"/>
              <a:t>In the position-time graph shown below, what is the position of the moving particle at t=3 seconds and t=5 seconds?</a:t>
            </a:r>
            <a:endParaRPr lang="en-US" altLang="en-US" sz="2133" dirty="0"/>
          </a:p>
        </p:txBody>
      </p:sp>
      <p:pic>
        <p:nvPicPr>
          <p:cNvPr id="23557" name="Picture 2" descr="introduction to kinematics physics for beginn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11" y="2895601"/>
            <a:ext cx="7444167" cy="323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417570" y="402999"/>
            <a:ext cx="446913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 smtClean="0">
                <a:ea typeface="ＭＳ Ｐゴシック" pitchFamily="34" charset="-128"/>
              </a:rPr>
              <a:t>Question</a:t>
            </a:r>
            <a:endParaRPr lang="en-US" altLang="en-US" sz="3556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799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631" y="1676400"/>
            <a:ext cx="5834388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The </a:t>
            </a:r>
            <a:r>
              <a:rPr lang="en-US" altLang="zh-TW" b="1" dirty="0" smtClean="0">
                <a:ea typeface="PMingLiU" pitchFamily="18" charset="-120"/>
              </a:rPr>
              <a:t>average velocity</a:t>
            </a:r>
            <a:r>
              <a:rPr lang="en-US" altLang="zh-TW" dirty="0" smtClean="0">
                <a:ea typeface="PMingLiU" pitchFamily="18" charset="-120"/>
              </a:rPr>
              <a:t> is rate at which the displacement occurs</a:t>
            </a:r>
          </a:p>
          <a:p>
            <a:pPr eaLnBrk="1" hangingPunct="1">
              <a:lnSpc>
                <a:spcPct val="90000"/>
              </a:lnSpc>
            </a:pPr>
            <a:endParaRPr lang="en-US" altLang="zh-TW" dirty="0" smtClean="0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dirty="0" smtClean="0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The slope of the line connecting the initial and final points in the position – time graph</a:t>
            </a:r>
          </a:p>
        </p:txBody>
      </p:sp>
      <p:graphicFrame>
        <p:nvGraphicFramePr>
          <p:cNvPr id="819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759880"/>
              </p:ext>
            </p:extLst>
          </p:nvPr>
        </p:nvGraphicFramePr>
        <p:xfrm>
          <a:off x="521724" y="2971800"/>
          <a:ext cx="4564873" cy="999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3" name="Equation" r:id="rId3" imgW="1447560" imgH="406080" progId="Equation.3">
                  <p:embed/>
                </p:oleObj>
              </mc:Choice>
              <mc:Fallback>
                <p:oleObj name="Equation" r:id="rId3" imgW="1447560" imgH="4060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724" y="2971800"/>
                        <a:ext cx="4564873" cy="999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804160" y="432088"/>
            <a:ext cx="569595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Average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019" y="1524001"/>
            <a:ext cx="4304824" cy="3609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7340" y="304800"/>
            <a:ext cx="8489207" cy="75212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489" dirty="0">
                <a:ea typeface="ＭＳ Ｐゴシック" pitchFamily="34" charset="-128"/>
              </a:rPr>
              <a:t>Velocity can be interpreted graphically: Position Time Graphs</a:t>
            </a:r>
          </a:p>
        </p:txBody>
      </p:sp>
      <p:graphicFrame>
        <p:nvGraphicFramePr>
          <p:cNvPr id="1843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7909746"/>
              </p:ext>
            </p:extLst>
          </p:nvPr>
        </p:nvGraphicFramePr>
        <p:xfrm>
          <a:off x="1139190" y="2362201"/>
          <a:ext cx="8763000" cy="3516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5" name="Bitmap Image" r:id="rId3" imgW="3723810" imgH="1933333" progId="Paint.Picture">
                  <p:embed/>
                </p:oleObj>
              </mc:Choice>
              <mc:Fallback>
                <p:oleObj name="Bitmap Image" r:id="rId3" imgW="3723810" imgH="1933333" progId="Paint.Picture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190" y="2362201"/>
                        <a:ext cx="8763000" cy="35164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Box 1"/>
          <p:cNvSpPr txBox="1">
            <a:spLocks noChangeArrowheads="1"/>
          </p:cNvSpPr>
          <p:nvPr/>
        </p:nvSpPr>
        <p:spPr bwMode="auto">
          <a:xfrm>
            <a:off x="1051560" y="1828800"/>
            <a:ext cx="9201150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133">
                <a:latin typeface="Arial" charset="0"/>
              </a:rPr>
              <a:t>Find the average velocity between t = 3 min to t = 8 min</a:t>
            </a:r>
          </a:p>
        </p:txBody>
      </p:sp>
    </p:spTree>
    <p:extLst>
      <p:ext uri="{BB962C8B-B14F-4D97-AF65-F5344CB8AC3E}">
        <p14:creationId xmlns:p14="http://schemas.microsoft.com/office/powerpoint/2010/main" val="320870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/>
          <p:cNvSpPr>
            <a:spLocks noGrp="1" noChangeArrowheads="1"/>
          </p:cNvSpPr>
          <p:nvPr>
            <p:ph type="title"/>
          </p:nvPr>
        </p:nvSpPr>
        <p:spPr>
          <a:xfrm>
            <a:off x="1664971" y="228600"/>
            <a:ext cx="8108016" cy="9144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44" dirty="0">
                <a:ea typeface="ＭＳ Ｐゴシック" pitchFamily="34" charset="-128"/>
              </a:rPr>
              <a:t>Calculate the average velocity for the entire trip</a:t>
            </a:r>
          </a:p>
        </p:txBody>
      </p:sp>
      <p:graphicFrame>
        <p:nvGraphicFramePr>
          <p:cNvPr id="1945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1951277"/>
              </p:ext>
            </p:extLst>
          </p:nvPr>
        </p:nvGraphicFramePr>
        <p:xfrm>
          <a:off x="963931" y="2184400"/>
          <a:ext cx="8809056" cy="3344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09" name="Bitmap Image" r:id="rId3" imgW="3742857" imgH="1838095" progId="Paint.Picture">
                  <p:embed/>
                </p:oleObj>
              </mc:Choice>
              <mc:Fallback>
                <p:oleObj name="Bitmap Image" r:id="rId3" imgW="3742857" imgH="1838095" progId="Paint.Picture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931" y="2184400"/>
                        <a:ext cx="8809056" cy="3344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402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7"/>
          <p:cNvSpPr txBox="1">
            <a:spLocks noChangeArrowheads="1"/>
          </p:cNvSpPr>
          <p:nvPr/>
        </p:nvSpPr>
        <p:spPr bwMode="auto">
          <a:xfrm>
            <a:off x="876300" y="1676401"/>
            <a:ext cx="9112191" cy="4861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44" dirty="0" smtClean="0"/>
              <a:t>Physics </a:t>
            </a:r>
            <a:r>
              <a:rPr lang="en-US" altLang="en-US" sz="2844" dirty="0"/>
              <a:t>for Scientists and Engineers</a:t>
            </a:r>
          </a:p>
          <a:p>
            <a:pPr algn="ctr" eaLnBrk="1" hangingPunct="1">
              <a:spcBef>
                <a:spcPts val="533"/>
              </a:spcBef>
              <a:buNone/>
            </a:pPr>
            <a:r>
              <a:rPr lang="en-US" altLang="en-US" sz="2844" dirty="0"/>
              <a:t>with Modern Physics (Seventh Edition)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44" dirty="0"/>
              <a:t>Serway &amp; Jewett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556" dirty="0">
                <a:solidFill>
                  <a:schemeClr val="accent1">
                    <a:lumMod val="75000"/>
                  </a:schemeClr>
                </a:solidFill>
              </a:rPr>
              <a:t>Reference books:</a:t>
            </a: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1. University Physics 13</a:t>
            </a:r>
            <a:r>
              <a:rPr lang="en-US" altLang="en-US" sz="2844" baseline="30000" dirty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Edition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           Hugh D. Young Roger A. Freedman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          2. Fundamentals of Physics (Extended),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    10</a:t>
            </a:r>
            <a:r>
              <a:rPr lang="en-US" altLang="en-US" sz="2844" baseline="30000" dirty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edition, </a:t>
            </a:r>
            <a:r>
              <a:rPr lang="en-US" altLang="en-US" sz="2844" dirty="0" err="1">
                <a:solidFill>
                  <a:schemeClr val="accent1">
                    <a:lumMod val="75000"/>
                  </a:schemeClr>
                </a:solidFill>
              </a:rPr>
              <a:t>Resnick</a:t>
            </a: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and Walker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844" dirty="0">
              <a:solidFill>
                <a:schemeClr val="accent2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847310" y="457200"/>
            <a:ext cx="517017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Text Book:</a:t>
            </a:r>
          </a:p>
        </p:txBody>
      </p:sp>
    </p:spTree>
    <p:extLst>
      <p:ext uri="{BB962C8B-B14F-4D97-AF65-F5344CB8AC3E}">
        <p14:creationId xmlns:p14="http://schemas.microsoft.com/office/powerpoint/2010/main" val="215051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/>
          <p:cNvSpPr>
            <a:spLocks noGrp="1" noChangeArrowheads="1"/>
          </p:cNvSpPr>
          <p:nvPr>
            <p:ph type="title"/>
          </p:nvPr>
        </p:nvSpPr>
        <p:spPr>
          <a:xfrm>
            <a:off x="1840231" y="381000"/>
            <a:ext cx="7886699" cy="6096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dirty="0">
                <a:ea typeface="ＭＳ Ｐゴシック" pitchFamily="34" charset="-128"/>
              </a:rPr>
              <a:t>Quick Quiz: Position-Time Graphs</a:t>
            </a:r>
          </a:p>
        </p:txBody>
      </p:sp>
      <p:pic>
        <p:nvPicPr>
          <p:cNvPr id="20483" name="Picture 6" descr="6c41a56e-f1fe-427c-bddd-06fb15c4206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1040" y="2381956"/>
            <a:ext cx="5783580" cy="3282244"/>
          </a:xfrm>
          <a:noFill/>
        </p:spPr>
      </p:pic>
      <p:sp>
        <p:nvSpPr>
          <p:cNvPr id="20484" name="Text Box 8"/>
          <p:cNvSpPr txBox="1">
            <a:spLocks noChangeArrowheads="1"/>
          </p:cNvSpPr>
          <p:nvPr/>
        </p:nvSpPr>
        <p:spPr bwMode="auto">
          <a:xfrm>
            <a:off x="1051560" y="5541433"/>
            <a:ext cx="30670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Arial" charset="0"/>
              </a:rPr>
              <a:t>dev.physicslab.org </a:t>
            </a:r>
          </a:p>
        </p:txBody>
      </p:sp>
      <p:sp>
        <p:nvSpPr>
          <p:cNvPr id="20485" name="Text Box 9"/>
          <p:cNvSpPr txBox="1">
            <a:spLocks noChangeArrowheads="1"/>
          </p:cNvSpPr>
          <p:nvPr/>
        </p:nvSpPr>
        <p:spPr bwMode="auto">
          <a:xfrm>
            <a:off x="6484620" y="2723885"/>
            <a:ext cx="3505200" cy="28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33" dirty="0">
                <a:latin typeface="Arial" charset="0"/>
              </a:rPr>
              <a:t>Object at rest?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33" dirty="0">
                <a:latin typeface="Arial" charset="0"/>
              </a:rPr>
              <a:t>Traveling slowly in a positive direction?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33" dirty="0">
                <a:latin typeface="Arial" charset="0"/>
              </a:rPr>
              <a:t>Traveling in a negative direction?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33" dirty="0">
                <a:latin typeface="Arial" charset="0"/>
              </a:rPr>
              <a:t>Traveling quickly in a positive direction?</a:t>
            </a:r>
          </a:p>
        </p:txBody>
      </p:sp>
    </p:spTree>
    <p:extLst>
      <p:ext uri="{BB962C8B-B14F-4D97-AF65-F5344CB8AC3E}">
        <p14:creationId xmlns:p14="http://schemas.microsoft.com/office/powerpoint/2010/main" val="130464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09"/>
          <a:stretch/>
        </p:blipFill>
        <p:spPr bwMode="auto">
          <a:xfrm>
            <a:off x="998893" y="2209801"/>
            <a:ext cx="9502987" cy="15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9540" y="381000"/>
            <a:ext cx="84416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 Calculate the Average Velocity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92" y="2480736"/>
            <a:ext cx="8260953" cy="2822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9540" y="381000"/>
            <a:ext cx="84416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 Calculate the Average Velocity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88"/>
          <a:stretch/>
        </p:blipFill>
        <p:spPr bwMode="auto">
          <a:xfrm>
            <a:off x="525780" y="1905001"/>
            <a:ext cx="9757867" cy="257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144034" y="304800"/>
            <a:ext cx="73210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 Motion of a Jogger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40" y="1981200"/>
            <a:ext cx="6902688" cy="1926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90" y="4114800"/>
            <a:ext cx="7561739" cy="208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4034" y="304800"/>
            <a:ext cx="73210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 Motion of a Jogger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1981200"/>
            <a:ext cx="8293814" cy="398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144034" y="304800"/>
            <a:ext cx="73210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 Motion of a Jogger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4200" y="2174520"/>
            <a:ext cx="8938260" cy="3657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The limit of the average velocity as the time interval becomes infinitesimally short, or as the time interval approaches zero</a:t>
            </a:r>
          </a:p>
          <a:p>
            <a:pPr eaLnBrk="1" hangingPunct="1"/>
            <a:r>
              <a:rPr lang="en-US" altLang="zh-TW" dirty="0" smtClean="0">
                <a:ea typeface="PMingLiU" pitchFamily="18" charset="-120"/>
              </a:rPr>
              <a:t>The instantaneous velocity indicates what is happening at every point of time</a:t>
            </a:r>
          </a:p>
          <a:p>
            <a:pPr eaLnBrk="1" hangingPunct="1"/>
            <a:endParaRPr lang="zh-TW" altLang="en-US" dirty="0" smtClean="0">
              <a:ea typeface="PMingLiU" pitchFamily="18" charset="-12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144034" y="457200"/>
            <a:ext cx="732109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>
                <a:ea typeface="ＭＳ Ｐゴシック" pitchFamily="34" charset="-128"/>
              </a:rPr>
              <a:t>Instantaneous Velocity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5780" y="1878467"/>
            <a:ext cx="4381500" cy="403154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The instantaneous velocity is the slope of the line tangent to the x vs. t curve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This would be the green line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The blue lines show that as </a:t>
            </a:r>
            <a:r>
              <a:rPr lang="en-US" altLang="zh-TW" sz="2578" dirty="0">
                <a:ea typeface="PMingLiU" pitchFamily="18" charset="-120"/>
                <a:sym typeface="Symbol" pitchFamily="18" charset="2"/>
              </a:rPr>
              <a:t>t gets smaller, they approach the green line</a:t>
            </a:r>
          </a:p>
        </p:txBody>
      </p:sp>
      <p:pic>
        <p:nvPicPr>
          <p:cNvPr id="18436" name="Picture 4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94911" y="2133600"/>
            <a:ext cx="5274230" cy="3261360"/>
          </a:xfr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881144" y="457200"/>
            <a:ext cx="7845786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>
                <a:ea typeface="ＭＳ Ｐゴシック" pitchFamily="34" charset="-128"/>
              </a:rPr>
              <a:t>Instantaneous </a:t>
            </a:r>
            <a:r>
              <a:rPr lang="en-US" altLang="en-US" sz="3600" b="0" kern="0" dirty="0" smtClean="0">
                <a:ea typeface="ＭＳ Ｐゴシック" pitchFamily="34" charset="-128"/>
              </a:rPr>
              <a:t>Velocity, Graph</a:t>
            </a:r>
            <a:endParaRPr lang="en-US" altLang="en-US" sz="36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664970" y="426164"/>
            <a:ext cx="8608702" cy="61666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US" altLang="zh-TW" sz="3600" dirty="0">
                <a:ea typeface="PMingLiU" pitchFamily="18" charset="-120"/>
              </a:rPr>
              <a:t>Instantaneous Velocity, equations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1560" y="1981200"/>
            <a:ext cx="8938260" cy="3657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The general equation for instantaneous velocity is</a:t>
            </a:r>
          </a:p>
          <a:p>
            <a:pPr eaLnBrk="1" hangingPunct="1"/>
            <a:endParaRPr lang="en-US" altLang="zh-TW" dirty="0" smtClean="0">
              <a:ea typeface="PMingLiU" pitchFamily="18" charset="-120"/>
            </a:endParaRPr>
          </a:p>
          <a:p>
            <a:pPr eaLnBrk="1" hangingPunct="1"/>
            <a:endParaRPr lang="en-US" altLang="zh-TW" dirty="0" smtClean="0">
              <a:ea typeface="PMingLiU" pitchFamily="18" charset="-120"/>
            </a:endParaRPr>
          </a:p>
          <a:p>
            <a:pPr eaLnBrk="1" hangingPunct="1"/>
            <a:r>
              <a:rPr lang="en-US" altLang="zh-TW" dirty="0" smtClean="0">
                <a:ea typeface="PMingLiU" pitchFamily="18" charset="-120"/>
              </a:rPr>
              <a:t>When “velocity” is used in the text, it will mean the instantaneous velocity</a:t>
            </a:r>
          </a:p>
        </p:txBody>
      </p:sp>
      <p:graphicFrame>
        <p:nvGraphicFramePr>
          <p:cNvPr id="1946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743454"/>
              </p:ext>
            </p:extLst>
          </p:nvPr>
        </p:nvGraphicFramePr>
        <p:xfrm>
          <a:off x="3067050" y="2895601"/>
          <a:ext cx="3855720" cy="976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3" name="Equation" r:id="rId3" imgW="2209800" imgH="723900" progId="Equation.3">
                  <p:embed/>
                </p:oleObj>
              </mc:Choice>
              <mc:Fallback>
                <p:oleObj name="Equation" r:id="rId3" imgW="2209800" imgH="723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2895601"/>
                        <a:ext cx="3855720" cy="9764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7630" y="2209800"/>
            <a:ext cx="4381500" cy="3657600"/>
          </a:xfrm>
        </p:spPr>
        <p:txBody>
          <a:bodyPr/>
          <a:lstStyle/>
          <a:p>
            <a:pPr eaLnBrk="1" hangingPunct="1"/>
            <a:r>
              <a:rPr lang="en-US" altLang="zh-TW" sz="2578">
                <a:ea typeface="PMingLiU" pitchFamily="18" charset="-120"/>
              </a:rPr>
              <a:t>At point A, v</a:t>
            </a:r>
            <a:r>
              <a:rPr lang="en-US" altLang="zh-TW" sz="2578" baseline="-25000">
                <a:ea typeface="PMingLiU" pitchFamily="18" charset="-120"/>
              </a:rPr>
              <a:t>x</a:t>
            </a:r>
            <a:r>
              <a:rPr lang="en-US" altLang="zh-TW" sz="2578">
                <a:ea typeface="PMingLiU" pitchFamily="18" charset="-120"/>
              </a:rPr>
              <a:t> is positive</a:t>
            </a:r>
          </a:p>
          <a:p>
            <a:pPr lvl="1" eaLnBrk="1" hangingPunct="1"/>
            <a:r>
              <a:rPr lang="en-US" altLang="zh-TW" sz="2222">
                <a:ea typeface="PMingLiU" pitchFamily="18" charset="-120"/>
              </a:rPr>
              <a:t>The slope is positive</a:t>
            </a:r>
          </a:p>
          <a:p>
            <a:pPr eaLnBrk="1" hangingPunct="1"/>
            <a:r>
              <a:rPr lang="en-US" altLang="zh-TW" sz="2578">
                <a:ea typeface="PMingLiU" pitchFamily="18" charset="-120"/>
              </a:rPr>
              <a:t>At point B, v</a:t>
            </a:r>
            <a:r>
              <a:rPr lang="en-US" altLang="zh-TW" sz="2578" baseline="-25000">
                <a:ea typeface="PMingLiU" pitchFamily="18" charset="-120"/>
              </a:rPr>
              <a:t>x</a:t>
            </a:r>
            <a:r>
              <a:rPr lang="en-US" altLang="zh-TW" sz="2578">
                <a:ea typeface="PMingLiU" pitchFamily="18" charset="-120"/>
              </a:rPr>
              <a:t> is zero</a:t>
            </a:r>
          </a:p>
          <a:p>
            <a:pPr lvl="1" eaLnBrk="1" hangingPunct="1"/>
            <a:r>
              <a:rPr lang="en-US" altLang="zh-TW" sz="2222">
                <a:ea typeface="PMingLiU" pitchFamily="18" charset="-120"/>
              </a:rPr>
              <a:t>The slope is zero</a:t>
            </a:r>
          </a:p>
          <a:p>
            <a:pPr eaLnBrk="1" hangingPunct="1"/>
            <a:r>
              <a:rPr lang="en-US" altLang="zh-TW" sz="2578">
                <a:ea typeface="PMingLiU" pitchFamily="18" charset="-120"/>
              </a:rPr>
              <a:t>At point C, v</a:t>
            </a:r>
            <a:r>
              <a:rPr lang="en-US" altLang="zh-TW" sz="2578" baseline="-25000">
                <a:ea typeface="PMingLiU" pitchFamily="18" charset="-120"/>
              </a:rPr>
              <a:t>x</a:t>
            </a:r>
            <a:r>
              <a:rPr lang="en-US" altLang="zh-TW" sz="2578">
                <a:ea typeface="PMingLiU" pitchFamily="18" charset="-120"/>
              </a:rPr>
              <a:t> is negative</a:t>
            </a:r>
          </a:p>
          <a:p>
            <a:pPr lvl="1" eaLnBrk="1" hangingPunct="1"/>
            <a:r>
              <a:rPr lang="en-US" altLang="zh-TW" sz="2222">
                <a:ea typeface="PMingLiU" pitchFamily="18" charset="-120"/>
              </a:rPr>
              <a:t>The slope is negative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130" y="2209800"/>
            <a:ext cx="5958840" cy="343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664970" y="457200"/>
            <a:ext cx="8324850" cy="61666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US" altLang="zh-TW" sz="3600" dirty="0">
                <a:ea typeface="PMingLiU" pitchFamily="18" charset="-120"/>
              </a:rPr>
              <a:t>Instantaneous Velocity, </a:t>
            </a:r>
            <a:r>
              <a:rPr lang="en-US" altLang="zh-TW" sz="3600" dirty="0" smtClean="0">
                <a:ea typeface="PMingLiU" pitchFamily="18" charset="-120"/>
              </a:rPr>
              <a:t>Signs</a:t>
            </a:r>
            <a:endParaRPr lang="en-US" altLang="zh-TW" sz="3600" dirty="0">
              <a:ea typeface="PMingLiU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543280"/>
            <a:ext cx="5624387" cy="561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896" y="1203680"/>
            <a:ext cx="515994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24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930" y="1981200"/>
            <a:ext cx="8938260" cy="3657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The instantaneous speed is the magnitude of the instantaneous velocity vector</a:t>
            </a:r>
          </a:p>
          <a:p>
            <a:pPr lvl="1" eaLnBrk="1" hangingPunct="1"/>
            <a:r>
              <a:rPr lang="en-US" altLang="zh-TW" dirty="0" smtClean="0">
                <a:ea typeface="PMingLiU" pitchFamily="18" charset="-120"/>
              </a:rPr>
              <a:t>Speed can never be negative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840230" y="457200"/>
            <a:ext cx="7536180" cy="61666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zh-TW" sz="3600" b="0" kern="0" dirty="0">
                <a:ea typeface="PMingLiU" pitchFamily="18" charset="-120"/>
              </a:rPr>
              <a:t>Instantaneous Speed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24092" y="381000"/>
            <a:ext cx="8453359" cy="75212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dirty="0">
                <a:ea typeface="ＭＳ Ｐゴシック" pitchFamily="34" charset="-128"/>
              </a:rPr>
              <a:t>Average </a:t>
            </a:r>
            <a:r>
              <a:rPr lang="en-US" altLang="en-US" sz="3556" dirty="0" smtClean="0">
                <a:ea typeface="ＭＳ Ｐゴシック" pitchFamily="34" charset="-128"/>
              </a:rPr>
              <a:t>vs </a:t>
            </a:r>
            <a:r>
              <a:rPr lang="en-US" altLang="en-US" sz="3556" dirty="0">
                <a:ea typeface="ＭＳ Ｐゴシック" pitchFamily="34" charset="-128"/>
              </a:rPr>
              <a:t>Instantaneous Velocity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701040" y="1828800"/>
            <a:ext cx="9201150" cy="402307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pitchFamily="34" charset="-128"/>
              </a:rPr>
              <a:t>Velocity at </a:t>
            </a:r>
            <a:r>
              <a:rPr lang="en-US" altLang="en-US" i="1" dirty="0" smtClean="0">
                <a:ea typeface="ＭＳ Ｐゴシック" pitchFamily="34" charset="-128"/>
              </a:rPr>
              <a:t>any given moment </a:t>
            </a:r>
            <a:r>
              <a:rPr lang="en-US" altLang="en-US" dirty="0" smtClean="0">
                <a:ea typeface="ＭＳ Ｐゴシック" pitchFamily="34" charset="-128"/>
              </a:rPr>
              <a:t>in time or at a specific point in the object</a:t>
            </a:r>
            <a:r>
              <a:rPr lang="ja-JP" altLang="en-US" dirty="0" smtClean="0">
                <a:ea typeface="ＭＳ Ｐゴシック" pitchFamily="34" charset="-128"/>
              </a:rPr>
              <a:t>’</a:t>
            </a:r>
            <a:r>
              <a:rPr lang="en-US" altLang="ja-JP" dirty="0" smtClean="0">
                <a:ea typeface="ＭＳ Ｐゴシック" pitchFamily="34" charset="-128"/>
              </a:rPr>
              <a:t>s path</a:t>
            </a:r>
          </a:p>
          <a:p>
            <a:pPr eaLnBrk="1" hangingPunct="1"/>
            <a:endParaRPr lang="en-US" altLang="en-US" dirty="0" smtClean="0">
              <a:ea typeface="ＭＳ Ｐゴシック" pitchFamily="34" charset="-128"/>
            </a:endParaRPr>
          </a:p>
        </p:txBody>
      </p:sp>
      <p:pic>
        <p:nvPicPr>
          <p:cNvPr id="21508" name="Picture 4" descr="02_09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2" b="655"/>
          <a:stretch>
            <a:fillRect/>
          </a:stretch>
        </p:blipFill>
        <p:spPr bwMode="auto">
          <a:xfrm>
            <a:off x="2278380" y="2971801"/>
            <a:ext cx="5958840" cy="311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273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927861" y="381000"/>
            <a:ext cx="7670526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 smtClean="0">
                <a:ea typeface="ＭＳ Ｐゴシック" pitchFamily="34" charset="-128"/>
              </a:rPr>
              <a:t>Example 2.3 The Limiting Process</a:t>
            </a:r>
            <a:endParaRPr lang="en-US" altLang="en-US" sz="3200" b="0" kern="0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1" y="1752600"/>
            <a:ext cx="8722085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931" y="1371600"/>
            <a:ext cx="5880339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293870" y="457200"/>
            <a:ext cx="368046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 smtClean="0">
                <a:ea typeface="ＭＳ Ｐゴシック" pitchFamily="34" charset="-128"/>
              </a:rPr>
              <a:t>Fig 2.5</a:t>
            </a:r>
            <a:endParaRPr lang="en-US" altLang="en-US" sz="3600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245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7"/>
          <a:stretch>
            <a:fillRect/>
          </a:stretch>
        </p:blipFill>
        <p:spPr bwMode="auto">
          <a:xfrm>
            <a:off x="1402080" y="1905000"/>
            <a:ext cx="8372317" cy="4007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64970" y="457201"/>
            <a:ext cx="8587740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2.4 </a:t>
            </a:r>
            <a:r>
              <a:rPr lang="en-US" altLang="en-US" sz="2400" b="0" kern="0" dirty="0" smtClean="0">
                <a:ea typeface="ＭＳ Ｐゴシック" pitchFamily="34" charset="-128"/>
              </a:rPr>
              <a:t>Average and Instantaneous Velocity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" y="2286001"/>
            <a:ext cx="8290164" cy="178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64970" y="457201"/>
            <a:ext cx="8587740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2.4 </a:t>
            </a:r>
            <a:r>
              <a:rPr lang="en-US" altLang="en-US" sz="2400" b="0" kern="0" dirty="0" smtClean="0">
                <a:ea typeface="ＭＳ Ｐゴシック" pitchFamily="34" charset="-128"/>
              </a:rPr>
              <a:t>Average and Instantaneous Velocity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1828800"/>
            <a:ext cx="8224441" cy="41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64970" y="457201"/>
            <a:ext cx="8587740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2.4 </a:t>
            </a:r>
            <a:r>
              <a:rPr lang="en-US" altLang="en-US" sz="2400" b="0" kern="0" dirty="0" smtClean="0">
                <a:ea typeface="ＭＳ Ｐゴシック" pitchFamily="34" charset="-128"/>
              </a:rPr>
              <a:t>Average and Instantaneous Velocity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970" y="2286000"/>
            <a:ext cx="7999889" cy="784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64970" y="457201"/>
            <a:ext cx="8587740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2.4 </a:t>
            </a:r>
            <a:r>
              <a:rPr lang="en-US" altLang="en-US" sz="2400" b="0" kern="0" dirty="0" smtClean="0">
                <a:ea typeface="ＭＳ Ｐゴシック" pitchFamily="34" charset="-128"/>
              </a:rPr>
              <a:t>Average and Instantaneous Velocity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1752600"/>
            <a:ext cx="8372317" cy="435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64970" y="457201"/>
            <a:ext cx="8587740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2.4 </a:t>
            </a:r>
            <a:r>
              <a:rPr lang="en-US" altLang="en-US" sz="2400" b="0" kern="0" dirty="0" smtClean="0">
                <a:ea typeface="ＭＳ Ｐゴシック" pitchFamily="34" charset="-128"/>
              </a:rPr>
              <a:t>Average and Instantaneous Velocity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9BAC0B6-96E5-4549-9D3E-3041830D81A1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3277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50520" y="1648834"/>
            <a:ext cx="7886700" cy="4114800"/>
          </a:xfrm>
        </p:spPr>
        <p:txBody>
          <a:bodyPr/>
          <a:lstStyle/>
          <a:p>
            <a:pPr eaLnBrk="1" hangingPunct="1"/>
            <a:r>
              <a:rPr lang="en-US" altLang="zh-TW" sz="2578" dirty="0">
                <a:ea typeface="PMingLiU" pitchFamily="18" charset="-120"/>
              </a:rPr>
              <a:t>If the velocity of a particle is constant</a:t>
            </a:r>
          </a:p>
          <a:p>
            <a:pPr lvl="1" eaLnBrk="1" hangingPunct="1"/>
            <a:r>
              <a:rPr lang="en-US" altLang="zh-TW" sz="2222" dirty="0">
                <a:ea typeface="PMingLiU" pitchFamily="18" charset="-120"/>
              </a:rPr>
              <a:t>Its instantaneous velocity at any instant is the same as the average velocity over a given time period</a:t>
            </a:r>
          </a:p>
          <a:p>
            <a:pPr lvl="1" eaLnBrk="1" hangingPunct="1"/>
            <a:r>
              <a:rPr lang="en-US" altLang="zh-TW" sz="2222" dirty="0" err="1">
                <a:ea typeface="PMingLiU" pitchFamily="18" charset="-120"/>
              </a:rPr>
              <a:t>v</a:t>
            </a:r>
            <a:r>
              <a:rPr lang="en-US" altLang="zh-TW" sz="2222" baseline="-25000" dirty="0" err="1">
                <a:ea typeface="PMingLiU" pitchFamily="18" charset="-120"/>
              </a:rPr>
              <a:t>x</a:t>
            </a:r>
            <a:r>
              <a:rPr lang="en-US" altLang="zh-TW" sz="2222" dirty="0">
                <a:ea typeface="PMingLiU" pitchFamily="18" charset="-120"/>
              </a:rPr>
              <a:t> = v </a:t>
            </a:r>
            <a:r>
              <a:rPr lang="en-US" altLang="zh-TW" sz="2222" baseline="-25000" dirty="0">
                <a:ea typeface="PMingLiU" pitchFamily="18" charset="-120"/>
              </a:rPr>
              <a:t>x </a:t>
            </a:r>
            <a:r>
              <a:rPr lang="en-US" altLang="zh-TW" sz="2222" baseline="-25000" dirty="0" err="1">
                <a:ea typeface="PMingLiU" pitchFamily="18" charset="-120"/>
              </a:rPr>
              <a:t>avg</a:t>
            </a:r>
            <a:r>
              <a:rPr lang="en-US" altLang="zh-TW" sz="2222" dirty="0">
                <a:ea typeface="PMingLiU" pitchFamily="18" charset="-120"/>
              </a:rPr>
              <a:t> = </a:t>
            </a:r>
            <a:r>
              <a:rPr lang="en-US" altLang="zh-TW" sz="2222" dirty="0" err="1">
                <a:latin typeface="Symbol" pitchFamily="18" charset="2"/>
                <a:ea typeface="PMingLiU" pitchFamily="18" charset="-120"/>
              </a:rPr>
              <a:t>D</a:t>
            </a:r>
            <a:r>
              <a:rPr lang="en-US" altLang="zh-TW" sz="2222" dirty="0" err="1">
                <a:ea typeface="PMingLiU" pitchFamily="18" charset="-120"/>
              </a:rPr>
              <a:t>x</a:t>
            </a:r>
            <a:r>
              <a:rPr lang="en-US" altLang="zh-TW" sz="2222" dirty="0">
                <a:ea typeface="PMingLiU" pitchFamily="18" charset="-120"/>
              </a:rPr>
              <a:t> / </a:t>
            </a:r>
            <a:r>
              <a:rPr lang="en-US" altLang="zh-TW" sz="2222" dirty="0">
                <a:latin typeface="Symbol" pitchFamily="18" charset="2"/>
                <a:ea typeface="PMingLiU" pitchFamily="18" charset="-120"/>
              </a:rPr>
              <a:t>D</a:t>
            </a:r>
            <a:r>
              <a:rPr lang="en-US" altLang="zh-TW" sz="2222" dirty="0">
                <a:ea typeface="PMingLiU" pitchFamily="18" charset="-120"/>
              </a:rPr>
              <a:t>t</a:t>
            </a:r>
          </a:p>
          <a:p>
            <a:pPr lvl="1" eaLnBrk="1" hangingPunct="1"/>
            <a:r>
              <a:rPr lang="en-US" altLang="zh-TW" sz="2222" dirty="0">
                <a:ea typeface="PMingLiU" pitchFamily="18" charset="-120"/>
              </a:rPr>
              <a:t>Also, </a:t>
            </a:r>
            <a:r>
              <a:rPr lang="en-US" altLang="zh-TW" sz="2222" dirty="0" err="1">
                <a:ea typeface="PMingLiU" pitchFamily="18" charset="-120"/>
              </a:rPr>
              <a:t>x</a:t>
            </a:r>
            <a:r>
              <a:rPr lang="en-US" altLang="zh-TW" sz="2222" baseline="-25000" dirty="0" err="1">
                <a:ea typeface="PMingLiU" pitchFamily="18" charset="-120"/>
              </a:rPr>
              <a:t>f</a:t>
            </a:r>
            <a:r>
              <a:rPr lang="en-US" altLang="zh-TW" sz="2222" dirty="0">
                <a:ea typeface="PMingLiU" pitchFamily="18" charset="-120"/>
              </a:rPr>
              <a:t> = x</a:t>
            </a:r>
            <a:r>
              <a:rPr lang="en-US" altLang="zh-TW" sz="2222" baseline="-25000" dirty="0">
                <a:ea typeface="PMingLiU" pitchFamily="18" charset="-120"/>
              </a:rPr>
              <a:t>i</a:t>
            </a:r>
            <a:r>
              <a:rPr lang="en-US" altLang="zh-TW" sz="2222" dirty="0">
                <a:ea typeface="PMingLiU" pitchFamily="18" charset="-120"/>
              </a:rPr>
              <a:t> + </a:t>
            </a:r>
            <a:r>
              <a:rPr lang="en-US" altLang="zh-TW" sz="2222" dirty="0" err="1">
                <a:ea typeface="PMingLiU" pitchFamily="18" charset="-120"/>
              </a:rPr>
              <a:t>v</a:t>
            </a:r>
            <a:r>
              <a:rPr lang="en-US" altLang="zh-TW" sz="2222" baseline="-25000" dirty="0" err="1">
                <a:ea typeface="PMingLiU" pitchFamily="18" charset="-120"/>
              </a:rPr>
              <a:t>x</a:t>
            </a:r>
            <a:r>
              <a:rPr lang="en-US" altLang="zh-TW" sz="2222" dirty="0">
                <a:ea typeface="PMingLiU" pitchFamily="18" charset="-120"/>
              </a:rPr>
              <a:t> </a:t>
            </a:r>
            <a:r>
              <a:rPr lang="en-US" altLang="zh-TW" sz="2222" dirty="0" smtClean="0">
                <a:ea typeface="PMingLiU" pitchFamily="18" charset="-120"/>
              </a:rPr>
              <a:t>t</a:t>
            </a:r>
          </a:p>
          <a:p>
            <a:pPr lvl="1" eaLnBrk="1" hangingPunct="1"/>
            <a:endParaRPr lang="en-US" altLang="zh-TW" sz="2222" dirty="0">
              <a:ea typeface="PMingLiU" pitchFamily="18" charset="-120"/>
            </a:endParaRPr>
          </a:p>
          <a:p>
            <a:pPr lvl="1" eaLnBrk="1" hangingPunct="1"/>
            <a:endParaRPr lang="en-US" altLang="zh-TW" sz="2222" dirty="0" smtClean="0">
              <a:ea typeface="PMingLiU" pitchFamily="18" charset="-120"/>
            </a:endParaRPr>
          </a:p>
          <a:p>
            <a:pPr lvl="1" eaLnBrk="1" hangingPunct="1"/>
            <a:endParaRPr lang="en-US" altLang="zh-TW" sz="2222" dirty="0">
              <a:ea typeface="PMingLiU" pitchFamily="18" charset="-120"/>
            </a:endParaRPr>
          </a:p>
          <a:p>
            <a:pPr eaLnBrk="1" hangingPunct="1"/>
            <a:r>
              <a:rPr lang="en-US" altLang="zh-TW" sz="2578" dirty="0">
                <a:ea typeface="PMingLiU" pitchFamily="18" charset="-120"/>
              </a:rPr>
              <a:t>These equations can be applied to particles or objects that can be modeled as a </a:t>
            </a:r>
            <a:r>
              <a:rPr lang="en-US" altLang="zh-TW" sz="2578" dirty="0">
                <a:solidFill>
                  <a:srgbClr val="FF0000"/>
                </a:solidFill>
                <a:ea typeface="PMingLiU" pitchFamily="18" charset="-120"/>
              </a:rPr>
              <a:t>particle moving under constant velocity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494502" y="490969"/>
            <a:ext cx="6356128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 smtClean="0">
                <a:ea typeface="ＭＳ Ｐゴシック" pitchFamily="34" charset="-128"/>
              </a:rPr>
              <a:t>2.3: Constant Velocity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268"/>
          <a:stretch/>
        </p:blipFill>
        <p:spPr bwMode="auto">
          <a:xfrm>
            <a:off x="5345430" y="2895600"/>
            <a:ext cx="4992780" cy="243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8292985" y="5294168"/>
            <a:ext cx="1402080" cy="3429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000" b="0" kern="0" dirty="0" smtClean="0">
                <a:ea typeface="ＭＳ Ｐゴシック" pitchFamily="34" charset="-128"/>
              </a:rPr>
              <a:t>Fig 2.6</a:t>
            </a:r>
            <a:endParaRPr lang="en-US" altLang="en-US" sz="20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7"/>
          <p:cNvSpPr txBox="1">
            <a:spLocks noChangeArrowheads="1"/>
          </p:cNvSpPr>
          <p:nvPr/>
        </p:nvSpPr>
        <p:spPr bwMode="auto">
          <a:xfrm>
            <a:off x="1927861" y="1676400"/>
            <a:ext cx="7886700" cy="403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6" indent="-457206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Quiz (5)                        10 %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Assignments (5)           10 %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Sessional-I                    15%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Sessional-II                   15%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Final                                50 %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Total                                100%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03120" y="457200"/>
            <a:ext cx="687962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Tentative Assessment </a:t>
            </a:r>
            <a:r>
              <a:rPr lang="en-US" altLang="en-US" sz="3556" b="0" kern="0" dirty="0" smtClean="0">
                <a:ea typeface="ＭＳ Ｐゴシック" pitchFamily="34" charset="-128"/>
              </a:rPr>
              <a:t>Plan </a:t>
            </a:r>
            <a:endParaRPr lang="en-US" altLang="en-US" sz="3556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3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256475-2353-4CA2-964A-71262924BD48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1" y="1720144"/>
            <a:ext cx="5141772" cy="445205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Acceleration is the rate of change of the velocity</a:t>
            </a:r>
          </a:p>
          <a:p>
            <a:pPr eaLnBrk="1" hangingPunct="1">
              <a:lnSpc>
                <a:spcPct val="90000"/>
              </a:lnSpc>
            </a:pPr>
            <a:endParaRPr lang="en-US" altLang="zh-TW" sz="2578" dirty="0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578" dirty="0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578" dirty="0">
              <a:ea typeface="PMingLiU" pitchFamily="18" charset="-12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222" dirty="0">
                <a:ea typeface="PMingLiU" pitchFamily="18" charset="-120"/>
              </a:rPr>
              <a:t>It is a measure of how rapidly the velocity is </a:t>
            </a:r>
            <a:r>
              <a:rPr lang="en-US" altLang="zh-TW" sz="2222" dirty="0" smtClean="0">
                <a:ea typeface="PMingLiU" pitchFamily="18" charset="-120"/>
              </a:rPr>
              <a:t>changing</a:t>
            </a:r>
            <a:endParaRPr lang="en-US" altLang="zh-TW" sz="2578" dirty="0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SI units are m/s</a:t>
            </a:r>
            <a:r>
              <a:rPr lang="en-US" altLang="zh-TW" sz="2578" baseline="30000" dirty="0">
                <a:ea typeface="PMingLiU" pitchFamily="18" charset="-120"/>
              </a:rPr>
              <a:t>2</a:t>
            </a:r>
          </a:p>
        </p:txBody>
      </p:sp>
      <p:graphicFrame>
        <p:nvGraphicFramePr>
          <p:cNvPr id="3482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713360"/>
              </p:ext>
            </p:extLst>
          </p:nvPr>
        </p:nvGraphicFramePr>
        <p:xfrm>
          <a:off x="613411" y="2514600"/>
          <a:ext cx="4031073" cy="1025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2" name="Equation" r:id="rId3" imgW="1396800" imgH="457200" progId="Equation.3">
                  <p:embed/>
                </p:oleObj>
              </mc:Choice>
              <mc:Fallback>
                <p:oleObj name="Equation" r:id="rId3" imgW="13968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411" y="2514600"/>
                        <a:ext cx="4031073" cy="10258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77960" y="533400"/>
            <a:ext cx="64846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3200" b="0" dirty="0" smtClean="0">
                <a:ea typeface="PMingLiU" pitchFamily="18" charset="-120"/>
              </a:rPr>
              <a:t>Average </a:t>
            </a:r>
            <a:r>
              <a:rPr lang="en-US" altLang="zh-TW" sz="3200" b="0" dirty="0">
                <a:ea typeface="PMingLiU" pitchFamily="18" charset="-120"/>
              </a:rPr>
              <a:t>Acceleration</a:t>
            </a:r>
            <a:endParaRPr lang="en-US" altLang="en-US" sz="3200" b="0" kern="0" dirty="0">
              <a:ea typeface="ＭＳ Ｐゴシック" pitchFamily="34" charset="-128"/>
            </a:endParaRPr>
          </a:p>
        </p:txBody>
      </p:sp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034" y="1600200"/>
            <a:ext cx="5110937" cy="3737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FBA8CAA-0413-4C10-9A14-945149E91BE1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630" y="1828800"/>
            <a:ext cx="5532640" cy="47244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The instantaneous acceleration is the limit of the average acceleration as </a:t>
            </a:r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t approaches 0</a:t>
            </a:r>
          </a:p>
          <a:p>
            <a:pPr eaLnBrk="1" hangingPunct="1"/>
            <a:endParaRPr lang="zh-TW" altLang="en-US" dirty="0" smtClean="0">
              <a:ea typeface="PMingLiU" pitchFamily="18" charset="-120"/>
              <a:sym typeface="Symbol" pitchFamily="18" charset="2"/>
            </a:endParaRPr>
          </a:p>
        </p:txBody>
      </p:sp>
      <p:graphicFrame>
        <p:nvGraphicFramePr>
          <p:cNvPr id="358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695878"/>
              </p:ext>
            </p:extLst>
          </p:nvPr>
        </p:nvGraphicFramePr>
        <p:xfrm>
          <a:off x="613410" y="5257801"/>
          <a:ext cx="6922770" cy="1286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7" name="Equation" r:id="rId3" imgW="2273300" imgH="444500" progId="Equation.3">
                  <p:embed/>
                </p:oleObj>
              </mc:Choice>
              <mc:Fallback>
                <p:oleObj name="Equation" r:id="rId3" imgW="2273300" imgH="44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410" y="5257801"/>
                        <a:ext cx="6922770" cy="12869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77960" y="533400"/>
            <a:ext cx="64846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3200" b="0" dirty="0">
                <a:ea typeface="PMingLiU" pitchFamily="18" charset="-120"/>
              </a:rPr>
              <a:t>Instantaneous Acceleration</a:t>
            </a:r>
            <a:endParaRPr lang="en-US" altLang="en-US" sz="3200" b="0" kern="0" dirty="0">
              <a:ea typeface="ＭＳ Ｐゴシック" pitchFamily="34" charset="-128"/>
            </a:endParaRPr>
          </a:p>
        </p:txBody>
      </p:sp>
      <p:pic>
        <p:nvPicPr>
          <p:cNvPr id="7" name="Picture 10" descr="0206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060" y="1672884"/>
            <a:ext cx="4807451" cy="320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5" descr="d1196ba0-b7d1-43fc-9a89-e12f4262115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747" y="1801349"/>
            <a:ext cx="832485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Text Box 6"/>
          <p:cNvSpPr txBox="1">
            <a:spLocks noChangeArrowheads="1"/>
          </p:cNvSpPr>
          <p:nvPr/>
        </p:nvSpPr>
        <p:spPr bwMode="auto">
          <a:xfrm>
            <a:off x="1226820" y="6338888"/>
            <a:ext cx="297942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Arial" charset="0"/>
              </a:rPr>
              <a:t>dev.physicslab.org </a:t>
            </a:r>
          </a:p>
        </p:txBody>
      </p:sp>
      <p:sp>
        <p:nvSpPr>
          <p:cNvPr id="36868" name="Rectangle 7"/>
          <p:cNvSpPr txBox="1">
            <a:spLocks noChangeArrowheads="1"/>
          </p:cNvSpPr>
          <p:nvPr/>
        </p:nvSpPr>
        <p:spPr bwMode="auto">
          <a:xfrm>
            <a:off x="525780" y="274638"/>
            <a:ext cx="946404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4400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377960" y="533400"/>
            <a:ext cx="64846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3200" b="0" dirty="0">
                <a:ea typeface="PMingLiU" pitchFamily="18" charset="-120"/>
              </a:rPr>
              <a:t>Velocity-Time Graph</a:t>
            </a:r>
          </a:p>
        </p:txBody>
      </p:sp>
    </p:spTree>
    <p:extLst>
      <p:ext uri="{BB962C8B-B14F-4D97-AF65-F5344CB8AC3E}">
        <p14:creationId xmlns:p14="http://schemas.microsoft.com/office/powerpoint/2010/main" val="7499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mtClean="0">
                <a:ea typeface="ＭＳ Ｐゴシック" pitchFamily="34" charset="-128"/>
              </a:rPr>
              <a:t>Displacement on v-t Graphs</a:t>
            </a:r>
          </a:p>
        </p:txBody>
      </p:sp>
      <p:pic>
        <p:nvPicPr>
          <p:cNvPr id="38915" name="Picture 2" descr="http://www.worsleyschool.net/science/files/velocity/graph1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40" y="2323514"/>
            <a:ext cx="4810522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Box 4"/>
          <p:cNvSpPr txBox="1">
            <a:spLocks noChangeArrowheads="1"/>
          </p:cNvSpPr>
          <p:nvPr/>
        </p:nvSpPr>
        <p:spPr bwMode="auto">
          <a:xfrm>
            <a:off x="1288891" y="1344613"/>
            <a:ext cx="806196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latin typeface="Arial" charset="0"/>
              </a:rPr>
              <a:t>How can you find displacement on the v-t graph?</a:t>
            </a:r>
          </a:p>
        </p:txBody>
      </p:sp>
      <p:graphicFrame>
        <p:nvGraphicFramePr>
          <p:cNvPr id="38917" name="Object 3"/>
          <p:cNvGraphicFramePr>
            <a:graphicFrameLocks noChangeAspect="1"/>
          </p:cNvGraphicFramePr>
          <p:nvPr/>
        </p:nvGraphicFramePr>
        <p:xfrm>
          <a:off x="6046471" y="2286000"/>
          <a:ext cx="310904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9" name="Equation" r:id="rId4" imgW="1269449" imgH="393529" progId="Equation.3">
                  <p:embed/>
                </p:oleObj>
              </mc:Choice>
              <mc:Fallback>
                <p:oleObj name="Equation" r:id="rId4" imgW="1269449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6471" y="2286000"/>
                        <a:ext cx="310904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775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mtClean="0">
                <a:ea typeface="ＭＳ Ｐゴシック" pitchFamily="34" charset="-128"/>
              </a:rPr>
              <a:t>Displacement on v-t Graphs</a:t>
            </a:r>
          </a:p>
        </p:txBody>
      </p:sp>
      <p:pic>
        <p:nvPicPr>
          <p:cNvPr id="39939" name="Picture 3" descr="http://www.worsleyschool.net/science/files/velocity/graph1b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" y="1447800"/>
            <a:ext cx="5170170" cy="384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9940" name="Object 3"/>
          <p:cNvGraphicFramePr>
            <a:graphicFrameLocks noChangeAspect="1"/>
          </p:cNvGraphicFramePr>
          <p:nvPr/>
        </p:nvGraphicFramePr>
        <p:xfrm>
          <a:off x="6572251" y="1981200"/>
          <a:ext cx="2252821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33" name="Equation" r:id="rId4" imgW="571004" imgH="177646" progId="Equation.3">
                  <p:embed/>
                </p:oleObj>
              </mc:Choice>
              <mc:Fallback>
                <p:oleObj name="Equation" r:id="rId4" imgW="571004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1" y="1981200"/>
                        <a:ext cx="2252821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TextBox 5"/>
          <p:cNvSpPr txBox="1">
            <a:spLocks noChangeArrowheads="1"/>
          </p:cNvSpPr>
          <p:nvPr/>
        </p:nvSpPr>
        <p:spPr bwMode="auto">
          <a:xfrm>
            <a:off x="6221730" y="2895600"/>
            <a:ext cx="315468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latin typeface="Arial" charset="0"/>
              </a:rPr>
              <a:t>Displacement is the area under the line!</a:t>
            </a:r>
          </a:p>
        </p:txBody>
      </p:sp>
    </p:spTree>
    <p:extLst>
      <p:ext uri="{BB962C8B-B14F-4D97-AF65-F5344CB8AC3E}">
        <p14:creationId xmlns:p14="http://schemas.microsoft.com/office/powerpoint/2010/main" val="9540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600" b="1" smtClean="0">
                <a:ea typeface="ＭＳ Ｐゴシック" pitchFamily="34" charset="-128"/>
              </a:rPr>
              <a:t>Graphical Representation of Displacement during Constant Acceleration</a:t>
            </a:r>
          </a:p>
        </p:txBody>
      </p:sp>
      <p:pic>
        <p:nvPicPr>
          <p:cNvPr id="40963" name="Picture 4" descr="http://www.worsleyschool.net/science/files/velocity/graph2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" y="2133601"/>
            <a:ext cx="464439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5" descr="http://www.worsleyschool.net/science/files/velocity/graph2b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171" y="2133601"/>
            <a:ext cx="4730195" cy="352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75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525780" y="274638"/>
            <a:ext cx="946404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600" smtClean="0">
                <a:ea typeface="ＭＳ Ｐゴシック" pitchFamily="34" charset="-128"/>
              </a:rPr>
              <a:t>Displacement on a Non-linear v-t graph</a:t>
            </a:r>
          </a:p>
        </p:txBody>
      </p:sp>
      <p:pic>
        <p:nvPicPr>
          <p:cNvPr id="41987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1270" y="1447800"/>
            <a:ext cx="5082540" cy="4054090"/>
          </a:xfrm>
        </p:spPr>
      </p:pic>
      <p:sp>
        <p:nvSpPr>
          <p:cNvPr id="44036" name="Content Placeholder 3"/>
          <p:cNvSpPr>
            <a:spLocks noGrp="1"/>
          </p:cNvSpPr>
          <p:nvPr>
            <p:ph sz="half" idx="2"/>
          </p:nvPr>
        </p:nvSpPr>
        <p:spPr>
          <a:xfrm>
            <a:off x="613410" y="5486400"/>
            <a:ext cx="8587740" cy="8382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n-US" dirty="0" smtClean="0">
                <a:ea typeface="ＭＳ Ｐゴシック" pitchFamily="34" charset="-128"/>
              </a:rPr>
              <a:t>If displacement is the area under the v-t graph, how would you determine this area?</a:t>
            </a:r>
          </a:p>
        </p:txBody>
      </p:sp>
    </p:spTree>
    <p:extLst>
      <p:ext uri="{BB962C8B-B14F-4D97-AF65-F5344CB8AC3E}">
        <p14:creationId xmlns:p14="http://schemas.microsoft.com/office/powerpoint/2010/main" val="145815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3417E37-DDCE-4C90-95D9-0B713A508645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37892" name="Picture 4" descr="0208"/>
          <p:cNvPicPr preferRelativeResize="0">
            <a:picLocks noGrp="1" noChangeAspect="1" noChangeArrowheads="1"/>
          </p:cNvPicPr>
          <p:nvPr>
            <p:ph type="body"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0230" y="2743201"/>
            <a:ext cx="6529348" cy="3719479"/>
          </a:xfr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988078" y="457200"/>
            <a:ext cx="368046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 smtClean="0">
                <a:ea typeface="ＭＳ Ｐゴシック" pitchFamily="34" charset="-128"/>
              </a:rPr>
              <a:t>Quick Quiz 2.6</a:t>
            </a:r>
            <a:endParaRPr lang="en-US" altLang="en-US" sz="3600" b="0" kern="0" dirty="0">
              <a:ea typeface="ＭＳ Ｐゴシック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0520" y="1828801"/>
            <a:ext cx="9814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In active Fig 2.12 match each </a:t>
            </a:r>
            <a:r>
              <a:rPr lang="en-US" b="0" dirty="0" err="1" smtClean="0"/>
              <a:t>V</a:t>
            </a:r>
            <a:r>
              <a:rPr lang="en-US" b="0" baseline="-25000" dirty="0" err="1" smtClean="0"/>
              <a:t>x</a:t>
            </a:r>
            <a:r>
              <a:rPr lang="en-US" b="0" dirty="0" smtClean="0"/>
              <a:t>-t graph on the top with the a</a:t>
            </a:r>
            <a:r>
              <a:rPr lang="en-US" b="0" baseline="-25000" dirty="0" smtClean="0"/>
              <a:t>x</a:t>
            </a:r>
            <a:r>
              <a:rPr lang="en-US" b="0" dirty="0" smtClean="0"/>
              <a:t>-t graph on the bottom that best describes the motion.</a:t>
            </a:r>
            <a:endParaRPr 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98E562F-8E9A-49FE-858A-08B2CF3C3D3A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3891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43"/>
          <a:stretch/>
        </p:blipFill>
        <p:spPr bwMode="auto">
          <a:xfrm>
            <a:off x="1051560" y="1433963"/>
            <a:ext cx="9113520" cy="222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651068" y="279400"/>
            <a:ext cx="8634508" cy="887594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2.6 Average and Instantaneous Acceleration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165" y="3276601"/>
            <a:ext cx="3242310" cy="322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8B66743-630A-40D0-867E-A8B30FDF7C93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4096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36" y="1447801"/>
            <a:ext cx="7983459" cy="65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37" y="2209800"/>
            <a:ext cx="7715091" cy="311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51068" y="279400"/>
            <a:ext cx="8634508" cy="887594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2.6 Average and Instantaneous Acceleration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41"/>
          <a:stretch/>
        </p:blipFill>
        <p:spPr bwMode="auto">
          <a:xfrm>
            <a:off x="1511740" y="5257801"/>
            <a:ext cx="8182451" cy="125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21493"/>
              </p:ext>
            </p:extLst>
          </p:nvPr>
        </p:nvGraphicFramePr>
        <p:xfrm>
          <a:off x="2979420" y="1371600"/>
          <a:ext cx="4381500" cy="539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5" name="PDF" r:id="rId4" imgW="0" imgH="0" progId="FoxitReader.Document">
                  <p:embed/>
                </p:oleObj>
              </mc:Choice>
              <mc:Fallback>
                <p:oleObj name="PDF" r:id="rId4" imgW="0" imgH="0" progId="FoxitReader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9420" y="1371600"/>
                        <a:ext cx="4381500" cy="53910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804160" y="381000"/>
            <a:ext cx="455676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65765" algn="l" rtl="0" fontAlgn="base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731529" algn="l" rtl="0" fontAlgn="base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97294" algn="l" rtl="0" fontAlgn="base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63058" algn="l" rtl="0" fontAlgn="base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Course Contents</a:t>
            </a:r>
          </a:p>
        </p:txBody>
      </p:sp>
    </p:spTree>
    <p:extLst>
      <p:ext uri="{BB962C8B-B14F-4D97-AF65-F5344CB8AC3E}">
        <p14:creationId xmlns:p14="http://schemas.microsoft.com/office/powerpoint/2010/main" val="329258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52708D4-F60D-4824-A44D-D79465BB17B8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0764" r="-122" b="50397"/>
          <a:stretch/>
        </p:blipFill>
        <p:spPr bwMode="auto">
          <a:xfrm>
            <a:off x="436238" y="1600201"/>
            <a:ext cx="9991732" cy="829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651068" y="279400"/>
            <a:ext cx="8634508" cy="887594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2.6 Average and Instantaneous Acceleration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060813"/>
              </p:ext>
            </p:extLst>
          </p:nvPr>
        </p:nvGraphicFramePr>
        <p:xfrm>
          <a:off x="3067051" y="2438401"/>
          <a:ext cx="3713321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5" name="Equation" r:id="rId4" imgW="1218960" imgH="393480" progId="Equation.3">
                  <p:embed/>
                </p:oleObj>
              </mc:Choice>
              <mc:Fallback>
                <p:oleObj name="Equation" r:id="rId4" imgW="121896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1" y="2438401"/>
                        <a:ext cx="3713321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54680" y="3657600"/>
            <a:ext cx="35928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 smtClean="0"/>
              <a:t>V</a:t>
            </a:r>
            <a:r>
              <a:rPr lang="en-US" b="0" baseline="-25000" dirty="0" err="1" smtClean="0"/>
              <a:t>x</a:t>
            </a:r>
            <a:r>
              <a:rPr lang="en-US" b="0" dirty="0" smtClean="0"/>
              <a:t>=40 -5t</a:t>
            </a:r>
            <a:r>
              <a:rPr lang="en-US" b="0" baseline="30000" dirty="0" smtClean="0"/>
              <a:t>2</a:t>
            </a:r>
            <a:endParaRPr lang="en-US" b="0" baseline="30000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53" y="4343400"/>
            <a:ext cx="8489156" cy="216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133DBD7-E3C5-4666-9FE9-5B34E27941CD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4403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4" y="2277533"/>
            <a:ext cx="8489156" cy="216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651068" y="279400"/>
            <a:ext cx="8634508" cy="887594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2.6 Average and Instantaneous Acceleration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ADBF8BA-8C8C-4738-BB50-ECACA371C1D1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45060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mtClean="0">
                <a:ea typeface="PMingLiU" pitchFamily="18" charset="-120"/>
              </a:rPr>
              <a:t>Negative acceleration does not necessarily mean that an object is slowing down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>
                <a:solidFill>
                  <a:srgbClr val="FF0000"/>
                </a:solidFill>
                <a:ea typeface="PMingLiU" pitchFamily="18" charset="-120"/>
              </a:rPr>
              <a:t>If the velocity is negative and the acceleration is negative, the object is speeding up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mtClean="0">
                <a:ea typeface="PMingLiU" pitchFamily="18" charset="-120"/>
              </a:rPr>
              <a:t>Deceleration is commonly used to indicate an object is slowing down, but will not be used in this text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576165" y="550229"/>
            <a:ext cx="6410892" cy="557394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 smtClean="0">
                <a:ea typeface="ＭＳ Ｐゴシック" pitchFamily="34" charset="-128"/>
              </a:rPr>
              <a:t>Negative </a:t>
            </a:r>
            <a:r>
              <a:rPr lang="en-US" altLang="en-US" sz="3200" b="0" kern="0" dirty="0">
                <a:ea typeface="ＭＳ Ｐゴシック" pitchFamily="34" charset="-128"/>
              </a:rPr>
              <a:t>Acceleration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BD2F2E5-9782-47BD-9014-ED1F6B9E85B0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When an object’s velocity and acceleration are in the same direction, the object is speeding up in that direction</a:t>
            </a:r>
          </a:p>
          <a:p>
            <a:pPr eaLnBrk="1" hangingPunct="1"/>
            <a:r>
              <a:rPr lang="en-US" altLang="zh-TW" smtClean="0">
                <a:ea typeface="PMingLiU" pitchFamily="18" charset="-120"/>
              </a:rPr>
              <a:t>When an object’s velocity and acceleration are in the opposite direction, the object is slowing down</a:t>
            </a:r>
          </a:p>
          <a:p>
            <a:pPr eaLnBrk="1" hangingPunct="1"/>
            <a:endParaRPr lang="zh-TW" altLang="en-US" smtClean="0">
              <a:ea typeface="PMingLiU" pitchFamily="18" charset="-12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453640" y="537604"/>
            <a:ext cx="6537356" cy="574223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Acceleration and Velocity, 1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4D34DAB-C63A-4354-8A9F-55749C692F67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139191" y="3505200"/>
            <a:ext cx="8938260" cy="1981200"/>
          </a:xfrm>
        </p:spPr>
        <p:txBody>
          <a:bodyPr/>
          <a:lstStyle/>
          <a:p>
            <a:pPr eaLnBrk="1" hangingPunct="1"/>
            <a:r>
              <a:rPr lang="en-US" altLang="zh-TW" sz="2578" dirty="0">
                <a:ea typeface="PMingLiU" pitchFamily="18" charset="-120"/>
              </a:rPr>
              <a:t>The car is moving with constant positive velocity (shown by red arrows maintaining the same size)</a:t>
            </a:r>
          </a:p>
          <a:p>
            <a:pPr eaLnBrk="1" hangingPunct="1"/>
            <a:r>
              <a:rPr lang="en-US" altLang="zh-TW" sz="2578" dirty="0">
                <a:ea typeface="PMingLiU" pitchFamily="18" charset="-120"/>
              </a:rPr>
              <a:t>Acceleration equals zero</a:t>
            </a:r>
          </a:p>
          <a:p>
            <a:pPr eaLnBrk="1" hangingPunct="1"/>
            <a:endParaRPr lang="zh-TW" altLang="en-US" sz="2578" dirty="0">
              <a:ea typeface="PMingLiU" pitchFamily="18" charset="-120"/>
            </a:endParaRPr>
          </a:p>
        </p:txBody>
      </p:sp>
      <p:graphicFrame>
        <p:nvGraphicFramePr>
          <p:cNvPr id="47109" name="Object 5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0357261"/>
              </p:ext>
            </p:extLst>
          </p:nvPr>
        </p:nvGraphicFramePr>
        <p:xfrm>
          <a:off x="1316275" y="1828801"/>
          <a:ext cx="8938260" cy="1277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50" name="Photo Editor Photo" r:id="rId3" imgW="8295238" imgH="1533739" progId="MSPhotoEd.3">
                  <p:embed/>
                </p:oleObj>
              </mc:Choice>
              <mc:Fallback>
                <p:oleObj name="Photo Editor Photo" r:id="rId3" imgW="8295238" imgH="1533739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275" y="1828801"/>
                        <a:ext cx="8938260" cy="12770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453641" y="457201"/>
            <a:ext cx="6309360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Acceleration and Velocity, 2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2BB213A-AEE9-4FC7-85F4-D8D8A9BE6F52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370215" y="3657600"/>
            <a:ext cx="893826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Velocity and acceleration are in the same direction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Acceleration is uniform (blue arrows maintain the same length)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Velocity is increasing (red arrows are getting longer)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This shows positive acceleration and positive velocity</a:t>
            </a:r>
          </a:p>
        </p:txBody>
      </p:sp>
      <p:graphicFrame>
        <p:nvGraphicFramePr>
          <p:cNvPr id="48133" name="Object 0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09298439"/>
              </p:ext>
            </p:extLst>
          </p:nvPr>
        </p:nvGraphicFramePr>
        <p:xfrm>
          <a:off x="1402080" y="1765035"/>
          <a:ext cx="8938260" cy="1526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4" name="Photo Editor Photo" r:id="rId3" imgW="7973538" imgH="1762371" progId="MSPhotoEd.3">
                  <p:embed/>
                </p:oleObj>
              </mc:Choice>
              <mc:Fallback>
                <p:oleObj name="Photo Editor Photo" r:id="rId3" imgW="7973538" imgH="1762371" progId="MSPhotoEd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2080" y="1765035"/>
                        <a:ext cx="8938260" cy="15268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453641" y="457201"/>
            <a:ext cx="6309360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Acceleration and Velocity, </a:t>
            </a:r>
            <a:r>
              <a:rPr lang="en-US" altLang="en-US" sz="3200" b="0" kern="0" dirty="0" smtClean="0">
                <a:ea typeface="ＭＳ Ｐゴシック" pitchFamily="34" charset="-128"/>
              </a:rPr>
              <a:t>3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35C6DFC-E394-4FDF-BB99-A1A8738A6A84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360091" y="3352800"/>
            <a:ext cx="880499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Acceleration and velocity are in opposite directions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Acceleration is uniform (blue arrows maintain the same length)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Velocity is decreasing (red arrows are getting shorter)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Positive velocity and negative acceleration</a:t>
            </a:r>
          </a:p>
        </p:txBody>
      </p:sp>
      <p:graphicFrame>
        <p:nvGraphicFramePr>
          <p:cNvPr id="49157" name="Object 0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8008799"/>
              </p:ext>
            </p:extLst>
          </p:nvPr>
        </p:nvGraphicFramePr>
        <p:xfrm>
          <a:off x="1360090" y="1600201"/>
          <a:ext cx="8938260" cy="1176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98" name="Photo Editor Photo" r:id="rId3" imgW="9000000" imgH="1533739" progId="MSPhotoEd.3">
                  <p:embed/>
                </p:oleObj>
              </mc:Choice>
              <mc:Fallback>
                <p:oleObj name="Photo Editor Photo" r:id="rId3" imgW="9000000" imgH="1533739" progId="MSPhotoEd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090" y="1600201"/>
                        <a:ext cx="8938260" cy="11768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453641" y="457201"/>
            <a:ext cx="6309360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Acceleration and Velocity, </a:t>
            </a:r>
            <a:r>
              <a:rPr lang="en-US" altLang="en-US" sz="3200" b="0" kern="0" dirty="0" smtClean="0">
                <a:ea typeface="ＭＳ Ｐゴシック" pitchFamily="34" charset="-128"/>
              </a:rPr>
              <a:t>4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1139191" y="1828800"/>
            <a:ext cx="8938260" cy="4114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r>
              <a:rPr lang="en-US" altLang="en-US" dirty="0" smtClean="0"/>
              <a:t>The kinematic equations can be used with any particle under uniform acceleration.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US" altLang="en-US" dirty="0" smtClean="0"/>
              <a:t>The kinematic equations may be used to solve any problem involving one-dimensional motion with a constant acceleration.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US" altLang="en-US" dirty="0" smtClean="0"/>
              <a:t>You may need to use two of the equations to solve one problem.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453641" y="457201"/>
            <a:ext cx="6309360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Kinematic Equations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438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350520" y="1600200"/>
            <a:ext cx="605028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 </a:t>
            </a:r>
            <a:r>
              <a:rPr lang="en-US" sz="2400" b="0" dirty="0"/>
              <a:t>If the velocity of a particle is constant, its instantaneous velocity at any </a:t>
            </a:r>
            <a:r>
              <a:rPr lang="en-US" sz="2400" b="0" dirty="0" smtClean="0"/>
              <a:t>instant during </a:t>
            </a:r>
            <a:r>
              <a:rPr lang="en-US" sz="2400" b="0" dirty="0"/>
              <a:t>a time interval is the same as the average velocity over the interval. </a:t>
            </a:r>
            <a:r>
              <a:rPr lang="en-US" sz="2400" dirty="0"/>
              <a:t/>
            </a:r>
            <a:br>
              <a:rPr lang="en-US" sz="2400" dirty="0"/>
            </a:br>
            <a:endParaRPr lang="en-US" altLang="en-US" sz="2400" b="1" dirty="0"/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/>
              <a:t> Then</a:t>
            </a:r>
            <a:endParaRPr lang="en-US" altLang="en-US" sz="2800" b="1" i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337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923955"/>
              </p:ext>
            </p:extLst>
          </p:nvPr>
        </p:nvGraphicFramePr>
        <p:xfrm>
          <a:off x="1600200" y="3253912"/>
          <a:ext cx="119030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93" name="Equation" r:id="rId3" imgW="355446" imgH="228501" progId="Equation.3">
                  <p:embed/>
                </p:oleObj>
              </mc:Choice>
              <mc:Fallback>
                <p:oleObj name="Equation" r:id="rId3" imgW="35544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253912"/>
                        <a:ext cx="1190308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106206"/>
              </p:ext>
            </p:extLst>
          </p:nvPr>
        </p:nvGraphicFramePr>
        <p:xfrm>
          <a:off x="849402" y="4114800"/>
          <a:ext cx="3271838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94" name="Equation" r:id="rId5" imgW="977760" imgH="393480" progId="Equation.3">
                  <p:embed/>
                </p:oleObj>
              </mc:Choice>
              <mc:Fallback>
                <p:oleObj name="Equation" r:id="rId5" imgW="977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402" y="4114800"/>
                        <a:ext cx="3271838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968300"/>
              </p:ext>
            </p:extLst>
          </p:nvPr>
        </p:nvGraphicFramePr>
        <p:xfrm>
          <a:off x="4199206" y="4081633"/>
          <a:ext cx="1996504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95" name="Equation" r:id="rId7" imgW="596900" imgH="469900" progId="Equation.3">
                  <p:embed/>
                </p:oleObj>
              </mc:Choice>
              <mc:Fallback>
                <p:oleObj name="Equation" r:id="rId7" imgW="5969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9206" y="4081633"/>
                        <a:ext cx="1996504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75102"/>
              </p:ext>
            </p:extLst>
          </p:nvPr>
        </p:nvGraphicFramePr>
        <p:xfrm>
          <a:off x="6248400" y="4038600"/>
          <a:ext cx="1999425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96" name="Equation" r:id="rId9" imgW="596900" imgH="419100" progId="Equation.3">
                  <p:embed/>
                </p:oleObj>
              </mc:Choice>
              <mc:Fallback>
                <p:oleObj name="Equation" r:id="rId9" imgW="596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4038600"/>
                        <a:ext cx="1999425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523455"/>
              </p:ext>
            </p:extLst>
          </p:nvPr>
        </p:nvGraphicFramePr>
        <p:xfrm>
          <a:off x="2971800" y="5856288"/>
          <a:ext cx="2849436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97" name="Equation" r:id="rId11" imgW="850531" imgH="241195" progId="Equation.3">
                  <p:embed/>
                </p:oleObj>
              </mc:Choice>
              <mc:Fallback>
                <p:oleObj name="Equation" r:id="rId11" imgW="850531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856288"/>
                        <a:ext cx="2849436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2971800" y="5818774"/>
            <a:ext cx="2895600" cy="685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3381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194136"/>
              </p:ext>
            </p:extLst>
          </p:nvPr>
        </p:nvGraphicFramePr>
        <p:xfrm>
          <a:off x="3375660" y="3205261"/>
          <a:ext cx="123412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98" name="Equation" r:id="rId13" imgW="368300" imgH="241300" progId="Equation.3">
                  <p:embed/>
                </p:oleObj>
              </mc:Choice>
              <mc:Fallback>
                <p:oleObj name="Equation" r:id="rId13" imgW="368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5660" y="3205261"/>
                        <a:ext cx="123412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7" name="TextBox 1"/>
          <p:cNvSpPr txBox="1">
            <a:spLocks noChangeArrowheads="1"/>
          </p:cNvSpPr>
          <p:nvPr/>
        </p:nvSpPr>
        <p:spPr bwMode="auto">
          <a:xfrm>
            <a:off x="6400800" y="6030912"/>
            <a:ext cx="324231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For constant </a:t>
            </a:r>
            <a:r>
              <a:rPr lang="en-US" altLang="en-US" sz="1800" b="1" i="1" dirty="0"/>
              <a:t>Velocity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485321" y="463649"/>
            <a:ext cx="6309360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Velocity</a:t>
            </a:r>
          </a:p>
        </p:txBody>
      </p:sp>
      <p:pic>
        <p:nvPicPr>
          <p:cNvPr id="64688" name="Picture 176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 bwMode="auto">
          <a:xfrm>
            <a:off x="6248400" y="1485899"/>
            <a:ext cx="4073547" cy="265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20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  <p:bldP spid="3380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2.4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660813"/>
            <a:ext cx="10515600" cy="4663787"/>
          </a:xfrm>
        </p:spPr>
        <p:txBody>
          <a:bodyPr/>
          <a:lstStyle/>
          <a:p>
            <a:r>
              <a:rPr lang="en-US" dirty="0"/>
              <a:t>A scientist is studying the biomechanics of the human body. She determines the velocity of an experimental subject</a:t>
            </a:r>
            <a:br>
              <a:rPr lang="en-US" dirty="0"/>
            </a:br>
            <a:r>
              <a:rPr lang="en-US" dirty="0"/>
              <a:t>while he runs along a straight line at a constant rate. The scientist starts the stopwatch at the moment the runner</a:t>
            </a:r>
            <a:br>
              <a:rPr lang="en-US" dirty="0"/>
            </a:br>
            <a:r>
              <a:rPr lang="en-US" dirty="0"/>
              <a:t>passes a given point and stops it after the runner has passed another point 20 m away. The time interval indicated </a:t>
            </a:r>
            <a:r>
              <a:rPr lang="en-US" dirty="0" smtClean="0"/>
              <a:t>on the </a:t>
            </a:r>
            <a:r>
              <a:rPr lang="en-US" dirty="0"/>
              <a:t>stopwatch is 4.0 s.</a:t>
            </a:r>
            <a:br>
              <a:rPr lang="en-US" dirty="0"/>
            </a:br>
            <a:r>
              <a:rPr lang="en-US" b="1" dirty="0"/>
              <a:t>(A) </a:t>
            </a:r>
            <a:r>
              <a:rPr lang="en-US" dirty="0"/>
              <a:t>What is the runner’s velocity?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/>
              <a:t>(B) </a:t>
            </a:r>
            <a:r>
              <a:rPr lang="en-US" dirty="0"/>
              <a:t>If the runner continues his motion after the stopwatch is stopped, what is his position after 10 s has passed?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892553-BB63-4FFB-AF18-C4B3D20010BB}" type="slidenum">
              <a:rPr lang="zh-TW" altLang="en-US" smtClean="0"/>
              <a:pPr>
                <a:defRPr/>
              </a:pPr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5830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7"/>
          <p:cNvSpPr txBox="1">
            <a:spLocks noChangeArrowheads="1"/>
          </p:cNvSpPr>
          <p:nvPr/>
        </p:nvSpPr>
        <p:spPr bwMode="auto">
          <a:xfrm>
            <a:off x="788670" y="1676400"/>
            <a:ext cx="9464040" cy="271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6" indent="-457206" eaLnBrk="1" hangingPunct="1">
              <a:buFont typeface="+mj-lt"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There will be no retake of any quiz, assignment, Project/Presentation or any type of Exam.</a:t>
            </a:r>
          </a:p>
          <a:p>
            <a:pPr marL="457206" indent="-457206" eaLnBrk="1" hangingPunct="1">
              <a:buFont typeface="+mj-lt"/>
              <a:buAutoNum type="arabicParenR"/>
              <a:defRPr/>
            </a:pPr>
            <a:r>
              <a:rPr lang="en-US" altLang="en-US" sz="2844" dirty="0" smtClean="0">
                <a:solidFill>
                  <a:schemeClr val="accent1">
                    <a:lumMod val="75000"/>
                  </a:schemeClr>
                </a:solidFill>
              </a:rPr>
              <a:t>80</a:t>
            </a: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% attendance is required for the student to be able to sit in the exam. </a:t>
            </a:r>
          </a:p>
          <a:p>
            <a:pPr marL="457206" indent="-457206" eaLnBrk="1" hangingPunct="1">
              <a:buFont typeface="+mj-lt"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Students are advised to come to class in time. </a:t>
            </a:r>
          </a:p>
          <a:p>
            <a:pPr algn="ctr" eaLnBrk="1" hangingPunct="1"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Note: Late comers may be marked as ABSENT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103120" y="457200"/>
            <a:ext cx="687962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Course Evaluation </a:t>
            </a:r>
            <a:r>
              <a:rPr lang="en-US" altLang="en-US" sz="3556" b="0" kern="0" dirty="0" smtClean="0">
                <a:ea typeface="ＭＳ Ｐゴシック" pitchFamily="34" charset="-128"/>
              </a:rPr>
              <a:t>Policy</a:t>
            </a:r>
            <a:endParaRPr lang="en-US" altLang="en-US" sz="3556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480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457200" y="1612362"/>
            <a:ext cx="9201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 </a:t>
            </a:r>
            <a:r>
              <a:rPr lang="en-US" altLang="en-US" sz="2400" dirty="0"/>
              <a:t>Kinematic Equations, 1</a:t>
            </a:r>
            <a:endParaRPr lang="en-US" altLang="en-US" sz="2400" b="1" dirty="0" smtClean="0"/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Average </a:t>
            </a:r>
            <a:r>
              <a:rPr lang="en-US" altLang="en-US" sz="2400" b="1" dirty="0"/>
              <a:t>and instantaneous accelerations are </a:t>
            </a:r>
            <a:r>
              <a:rPr lang="en-US" altLang="en-US" sz="2400" b="1" dirty="0">
                <a:solidFill>
                  <a:schemeClr val="hlink"/>
                </a:solidFill>
              </a:rPr>
              <a:t>the </a:t>
            </a:r>
            <a:r>
              <a:rPr lang="en-US" altLang="en-US" sz="2400" b="1" dirty="0" smtClean="0">
                <a:solidFill>
                  <a:schemeClr val="hlink"/>
                </a:solidFill>
              </a:rPr>
              <a:t>same</a:t>
            </a:r>
            <a:endParaRPr lang="en-US" altLang="en-US" sz="2400" b="1" dirty="0"/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/>
              <a:t> Then</a:t>
            </a:r>
            <a:endParaRPr lang="en-US" altLang="en-US" sz="2800" b="1" i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337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458063"/>
              </p:ext>
            </p:extLst>
          </p:nvPr>
        </p:nvGraphicFramePr>
        <p:xfrm>
          <a:off x="1524000" y="3110891"/>
          <a:ext cx="119030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4" name="Equation" r:id="rId3" imgW="355446" imgH="228501" progId="Equation.3">
                  <p:embed/>
                </p:oleObj>
              </mc:Choice>
              <mc:Fallback>
                <p:oleObj name="Equation" r:id="rId3" imgW="35544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110891"/>
                        <a:ext cx="1190308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320047"/>
              </p:ext>
            </p:extLst>
          </p:nvPr>
        </p:nvGraphicFramePr>
        <p:xfrm>
          <a:off x="1066800" y="3806825"/>
          <a:ext cx="3357562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5" name="Equation" r:id="rId5" imgW="1002960" imgH="393480" progId="Equation.3">
                  <p:embed/>
                </p:oleObj>
              </mc:Choice>
              <mc:Fallback>
                <p:oleObj name="Equation" r:id="rId5" imgW="1002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806825"/>
                        <a:ext cx="3357562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293298"/>
              </p:ext>
            </p:extLst>
          </p:nvPr>
        </p:nvGraphicFramePr>
        <p:xfrm>
          <a:off x="4292600" y="3771900"/>
          <a:ext cx="2211388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6" name="Equation" r:id="rId7" imgW="660240" imgH="457200" progId="Equation.3">
                  <p:embed/>
                </p:oleObj>
              </mc:Choice>
              <mc:Fallback>
                <p:oleObj name="Equation" r:id="rId7" imgW="6602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2600" y="3771900"/>
                        <a:ext cx="2211388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509621"/>
              </p:ext>
            </p:extLst>
          </p:nvPr>
        </p:nvGraphicFramePr>
        <p:xfrm>
          <a:off x="6400800" y="3752850"/>
          <a:ext cx="2211388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7" name="Equation" r:id="rId9" imgW="660240" imgH="406080" progId="Equation.3">
                  <p:embed/>
                </p:oleObj>
              </mc:Choice>
              <mc:Fallback>
                <p:oleObj name="Equation" r:id="rId9" imgW="66024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752850"/>
                        <a:ext cx="2211388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650931"/>
              </p:ext>
            </p:extLst>
          </p:nvPr>
        </p:nvGraphicFramePr>
        <p:xfrm>
          <a:off x="1976438" y="5468938"/>
          <a:ext cx="3273425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8" name="Equation" r:id="rId11" imgW="977760" imgH="241200" progId="Equation.3">
                  <p:embed/>
                </p:oleObj>
              </mc:Choice>
              <mc:Fallback>
                <p:oleObj name="Equation" r:id="rId11" imgW="9777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5468938"/>
                        <a:ext cx="3273425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2057400" y="5486400"/>
            <a:ext cx="3124200" cy="685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3381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156963"/>
              </p:ext>
            </p:extLst>
          </p:nvPr>
        </p:nvGraphicFramePr>
        <p:xfrm>
          <a:off x="3352800" y="3052862"/>
          <a:ext cx="123412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9" name="Equation" r:id="rId13" imgW="368300" imgH="241300" progId="Equation.3">
                  <p:embed/>
                </p:oleObj>
              </mc:Choice>
              <mc:Fallback>
                <p:oleObj name="Equation" r:id="rId13" imgW="368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052862"/>
                        <a:ext cx="123412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485321" y="463649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220999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  <p:bldP spid="3380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276224" y="1600200"/>
            <a:ext cx="978217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Kinematic Equations, 2</a:t>
            </a:r>
            <a:r>
              <a:rPr lang="en-US" altLang="en-US" sz="2400" b="1" dirty="0" smtClean="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Average </a:t>
            </a:r>
            <a:r>
              <a:rPr lang="en-US" altLang="en-US" sz="2400" b="1" dirty="0"/>
              <a:t>and instantaneous accelerations are </a:t>
            </a:r>
            <a:r>
              <a:rPr lang="en-US" altLang="en-US" sz="2400" b="1" dirty="0">
                <a:solidFill>
                  <a:schemeClr val="hlink"/>
                </a:solidFill>
              </a:rPr>
              <a:t>the same</a:t>
            </a:r>
            <a:endParaRPr lang="en-US" altLang="en-US" sz="2000" i="1" dirty="0">
              <a:solidFill>
                <a:schemeClr val="hlink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 Conventionally</a:t>
            </a:r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245843"/>
              </p:ext>
            </p:extLst>
          </p:nvPr>
        </p:nvGraphicFramePr>
        <p:xfrm>
          <a:off x="3416861" y="2467947"/>
          <a:ext cx="119030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08" name="Equation" r:id="rId3" imgW="355320" imgH="228600" progId="Equation.3">
                  <p:embed/>
                </p:oleObj>
              </mc:Choice>
              <mc:Fallback>
                <p:oleObj name="Equation" r:id="rId3" imgW="355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6861" y="2467947"/>
                        <a:ext cx="1190308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828629"/>
              </p:ext>
            </p:extLst>
          </p:nvPr>
        </p:nvGraphicFramePr>
        <p:xfrm>
          <a:off x="5029200" y="2448897"/>
          <a:ext cx="123412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09" name="Equation" r:id="rId5" imgW="368300" imgH="241300" progId="Equation.3">
                  <p:embed/>
                </p:oleObj>
              </mc:Choice>
              <mc:Fallback>
                <p:oleObj name="Equation" r:id="rId5" imgW="368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448897"/>
                        <a:ext cx="123412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699938"/>
              </p:ext>
            </p:extLst>
          </p:nvPr>
        </p:nvGraphicFramePr>
        <p:xfrm>
          <a:off x="304800" y="3370263"/>
          <a:ext cx="2039937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10" name="Equation" r:id="rId7" imgW="609480" imgH="393480" progId="Equation.3">
                  <p:embed/>
                </p:oleObj>
              </mc:Choice>
              <mc:Fallback>
                <p:oleObj name="Equation" r:id="rId7" imgW="609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370263"/>
                        <a:ext cx="2039937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308777"/>
              </p:ext>
            </p:extLst>
          </p:nvPr>
        </p:nvGraphicFramePr>
        <p:xfrm>
          <a:off x="4191000" y="3352802"/>
          <a:ext cx="1997964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11" name="Equation" r:id="rId9" imgW="596900" imgH="419100" progId="Equation.3">
                  <p:embed/>
                </p:oleObj>
              </mc:Choice>
              <mc:Fallback>
                <p:oleObj name="Equation" r:id="rId9" imgW="596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3352802"/>
                        <a:ext cx="1997964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886406"/>
              </p:ext>
            </p:extLst>
          </p:nvPr>
        </p:nvGraphicFramePr>
        <p:xfrm>
          <a:off x="6248400" y="3640137"/>
          <a:ext cx="374491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12" name="Equation" r:id="rId11" imgW="1117440" imgH="241200" progId="Equation.3">
                  <p:embed/>
                </p:oleObj>
              </mc:Choice>
              <mc:Fallback>
                <p:oleObj name="Equation" r:id="rId11" imgW="1117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640137"/>
                        <a:ext cx="374491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416651"/>
              </p:ext>
            </p:extLst>
          </p:nvPr>
        </p:nvGraphicFramePr>
        <p:xfrm>
          <a:off x="276224" y="4838700"/>
          <a:ext cx="3354388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13" name="Equation" r:id="rId13" imgW="1002960" imgH="406080" progId="Equation.3">
                  <p:embed/>
                </p:oleObj>
              </mc:Choice>
              <mc:Fallback>
                <p:oleObj name="Equation" r:id="rId13" imgW="10029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4" y="4838700"/>
                        <a:ext cx="3354388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869184"/>
              </p:ext>
            </p:extLst>
          </p:nvPr>
        </p:nvGraphicFramePr>
        <p:xfrm>
          <a:off x="2286000" y="3314700"/>
          <a:ext cx="1999425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14" name="Equation" r:id="rId15" imgW="596900" imgH="469900" progId="Equation.3">
                  <p:embed/>
                </p:oleObj>
              </mc:Choice>
              <mc:Fallback>
                <p:oleObj name="Equation" r:id="rId15" imgW="5969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314700"/>
                        <a:ext cx="1999425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488440"/>
              </p:ext>
            </p:extLst>
          </p:nvPr>
        </p:nvGraphicFramePr>
        <p:xfrm>
          <a:off x="6280150" y="4906963"/>
          <a:ext cx="38258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15" name="Equation" r:id="rId17" imgW="114120" imgH="215640" progId="Equation.3">
                  <p:embed/>
                </p:oleObj>
              </mc:Choice>
              <mc:Fallback>
                <p:oleObj name="Equation" r:id="rId17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150" y="4906963"/>
                        <a:ext cx="38258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274810"/>
              </p:ext>
            </p:extLst>
          </p:nvPr>
        </p:nvGraphicFramePr>
        <p:xfrm>
          <a:off x="4646613" y="4800600"/>
          <a:ext cx="4891087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16" name="Equation" r:id="rId19" imgW="1460160" imgH="393480" progId="Equation.3">
                  <p:embed/>
                </p:oleObj>
              </mc:Choice>
              <mc:Fallback>
                <p:oleObj name="Equation" r:id="rId19" imgW="1460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6613" y="4800600"/>
                        <a:ext cx="4891087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4" name="Rectangle 20"/>
          <p:cNvSpPr>
            <a:spLocks noChangeArrowheads="1"/>
          </p:cNvSpPr>
          <p:nvPr/>
        </p:nvSpPr>
        <p:spPr bwMode="auto">
          <a:xfrm>
            <a:off x="4648200" y="4724400"/>
            <a:ext cx="4815840" cy="1295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2485321" y="463649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197107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6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148590" y="557986"/>
            <a:ext cx="9376410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 dirty="0">
              <a:solidFill>
                <a:schemeClr val="accent2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 dirty="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Kinematic Equations, </a:t>
            </a:r>
            <a:r>
              <a:rPr lang="en-US" altLang="en-US" sz="2400" dirty="0" smtClean="0"/>
              <a:t>3</a:t>
            </a:r>
            <a:r>
              <a:rPr lang="en-US" altLang="en-US" sz="2400" b="1" dirty="0" smtClean="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Average </a:t>
            </a:r>
            <a:r>
              <a:rPr lang="en-US" altLang="en-US" sz="2400" b="1" dirty="0"/>
              <a:t>and instantaneous accelerations are </a:t>
            </a:r>
            <a:r>
              <a:rPr lang="en-US" altLang="en-US" sz="2400" b="1" dirty="0">
                <a:solidFill>
                  <a:schemeClr val="hlink"/>
                </a:solidFill>
              </a:rPr>
              <a:t>the same</a:t>
            </a:r>
            <a:endParaRPr lang="en-US" altLang="en-US" sz="2000" i="1" dirty="0">
              <a:solidFill>
                <a:schemeClr val="hlink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/>
          </a:p>
        </p:txBody>
      </p:sp>
      <p:sp>
        <p:nvSpPr>
          <p:cNvPr id="62484" name="Rectangle 20"/>
          <p:cNvSpPr>
            <a:spLocks noChangeArrowheads="1"/>
          </p:cNvSpPr>
          <p:nvPr/>
        </p:nvSpPr>
        <p:spPr bwMode="auto">
          <a:xfrm>
            <a:off x="1295400" y="4953000"/>
            <a:ext cx="5257800" cy="1066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485321" y="463649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64006"/>
              </p:ext>
            </p:extLst>
          </p:nvPr>
        </p:nvGraphicFramePr>
        <p:xfrm>
          <a:off x="228600" y="2438400"/>
          <a:ext cx="5146675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37" name="Equation" r:id="rId3" imgW="1536480" imgH="393480" progId="Equation.3">
                  <p:embed/>
                </p:oleObj>
              </mc:Choice>
              <mc:Fallback>
                <p:oleObj name="Equation" r:id="rId3" imgW="1536480" imgH="3934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438400"/>
                        <a:ext cx="5146675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660381"/>
              </p:ext>
            </p:extLst>
          </p:nvPr>
        </p:nvGraphicFramePr>
        <p:xfrm>
          <a:off x="5702300" y="2590800"/>
          <a:ext cx="327501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38" name="Equation" r:id="rId5" imgW="977760" imgH="241200" progId="Equation.3">
                  <p:embed/>
                </p:oleObj>
              </mc:Choice>
              <mc:Fallback>
                <p:oleObj name="Equation" r:id="rId5" imgW="977760" imgH="241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2590800"/>
                        <a:ext cx="327501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689937"/>
              </p:ext>
            </p:extLst>
          </p:nvPr>
        </p:nvGraphicFramePr>
        <p:xfrm>
          <a:off x="533400" y="3657600"/>
          <a:ext cx="637857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39" name="Equation" r:id="rId7" imgW="1904760" imgH="393480" progId="Equation.3">
                  <p:embed/>
                </p:oleObj>
              </mc:Choice>
              <mc:Fallback>
                <p:oleObj name="Equation" r:id="rId7" imgW="190476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657600"/>
                        <a:ext cx="6378575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644917"/>
              </p:ext>
            </p:extLst>
          </p:nvPr>
        </p:nvGraphicFramePr>
        <p:xfrm>
          <a:off x="1425575" y="4883150"/>
          <a:ext cx="4592638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40" name="Equation" r:id="rId9" imgW="1371600" imgH="393480" progId="Equation.3">
                  <p:embed/>
                </p:oleObj>
              </mc:Choice>
              <mc:Fallback>
                <p:oleObj name="Equation" r:id="rId9" imgW="137160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575" y="4883150"/>
                        <a:ext cx="4592638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008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148590" y="557986"/>
            <a:ext cx="9376410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 dirty="0">
              <a:solidFill>
                <a:schemeClr val="accent2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 dirty="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Kinematic Equations, </a:t>
            </a:r>
            <a:r>
              <a:rPr lang="en-US" altLang="en-US" sz="2400" dirty="0" smtClean="0"/>
              <a:t>4</a:t>
            </a:r>
            <a:r>
              <a:rPr lang="en-US" altLang="en-US" sz="2400" b="1" dirty="0" smtClean="0"/>
              <a:t> </a:t>
            </a:r>
            <a:endParaRPr lang="en-US" altLang="en-US" sz="2400" b="1" dirty="0" smtClean="0"/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Average </a:t>
            </a:r>
            <a:r>
              <a:rPr lang="en-US" altLang="en-US" sz="2400" b="1" dirty="0"/>
              <a:t>and instantaneous accelerations are </a:t>
            </a:r>
            <a:r>
              <a:rPr lang="en-US" altLang="en-US" sz="2400" b="1" dirty="0">
                <a:solidFill>
                  <a:schemeClr val="hlink"/>
                </a:solidFill>
              </a:rPr>
              <a:t>the same</a:t>
            </a:r>
            <a:endParaRPr lang="en-US" altLang="en-US" sz="2000" i="1" dirty="0">
              <a:solidFill>
                <a:schemeClr val="hlink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/>
          </a:p>
        </p:txBody>
      </p:sp>
      <p:graphicFrame>
        <p:nvGraphicFramePr>
          <p:cNvPr id="6248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628855"/>
              </p:ext>
            </p:extLst>
          </p:nvPr>
        </p:nvGraphicFramePr>
        <p:xfrm>
          <a:off x="1411288" y="6005513"/>
          <a:ext cx="548640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4" name="Equation" r:id="rId3" imgW="1638000" imgH="266400" progId="Equation.3">
                  <p:embed/>
                </p:oleObj>
              </mc:Choice>
              <mc:Fallback>
                <p:oleObj name="Equation" r:id="rId3" imgW="16380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1288" y="6005513"/>
                        <a:ext cx="5486400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4" name="Rectangle 20"/>
          <p:cNvSpPr>
            <a:spLocks noChangeArrowheads="1"/>
          </p:cNvSpPr>
          <p:nvPr/>
        </p:nvSpPr>
        <p:spPr bwMode="auto">
          <a:xfrm>
            <a:off x="1447800" y="6019800"/>
            <a:ext cx="5410200" cy="762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752600" y="564574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676034"/>
              </p:ext>
            </p:extLst>
          </p:nvPr>
        </p:nvGraphicFramePr>
        <p:xfrm>
          <a:off x="228600" y="2438400"/>
          <a:ext cx="5146675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5" name="Equation" r:id="rId5" imgW="1536480" imgH="393480" progId="Equation.3">
                  <p:embed/>
                </p:oleObj>
              </mc:Choice>
              <mc:Fallback>
                <p:oleObj name="Equation" r:id="rId5" imgW="1536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438400"/>
                        <a:ext cx="5146675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191621"/>
              </p:ext>
            </p:extLst>
          </p:nvPr>
        </p:nvGraphicFramePr>
        <p:xfrm>
          <a:off x="5702300" y="2590800"/>
          <a:ext cx="327501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6" name="Equation" r:id="rId7" imgW="977760" imgH="241200" progId="Equation.3">
                  <p:embed/>
                </p:oleObj>
              </mc:Choice>
              <mc:Fallback>
                <p:oleObj name="Equation" r:id="rId7" imgW="9777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2590800"/>
                        <a:ext cx="327501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911242"/>
              </p:ext>
            </p:extLst>
          </p:nvPr>
        </p:nvGraphicFramePr>
        <p:xfrm>
          <a:off x="149225" y="3362325"/>
          <a:ext cx="310356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7" name="Equation" r:id="rId9" imgW="927000" imgH="444240" progId="Equation.3">
                  <p:embed/>
                </p:oleObj>
              </mc:Choice>
              <mc:Fallback>
                <p:oleObj name="Equation" r:id="rId9" imgW="9270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3362325"/>
                        <a:ext cx="3103563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17506"/>
              </p:ext>
            </p:extLst>
          </p:nvPr>
        </p:nvGraphicFramePr>
        <p:xfrm>
          <a:off x="228600" y="4419600"/>
          <a:ext cx="7058025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78" name="Equation" r:id="rId11" imgW="2108160" imgH="482400" progId="Equation.3">
                  <p:embed/>
                </p:oleObj>
              </mc:Choice>
              <mc:Fallback>
                <p:oleObj name="Equation" r:id="rId11" imgW="2108160" imgH="4824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419600"/>
                        <a:ext cx="7058025" cy="140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190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67" name="Picture 23" descr="021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660" y="1035626"/>
            <a:ext cx="289179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75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104427"/>
              </p:ext>
            </p:extLst>
          </p:nvPr>
        </p:nvGraphicFramePr>
        <p:xfrm>
          <a:off x="2366010" y="2438401"/>
          <a:ext cx="148971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58" name="Equation" r:id="rId4" imgW="444307" imgH="393529" progId="Equation.3">
                  <p:embed/>
                </p:oleObj>
              </mc:Choice>
              <mc:Fallback>
                <p:oleObj name="Equation" r:id="rId4" imgW="444307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010" y="2438401"/>
                        <a:ext cx="1489710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1" name="Object 17"/>
          <p:cNvGraphicFramePr>
            <a:graphicFrameLocks noChangeAspect="1"/>
          </p:cNvGraphicFramePr>
          <p:nvPr/>
        </p:nvGraphicFramePr>
        <p:xfrm>
          <a:off x="2453640" y="4572002"/>
          <a:ext cx="1530604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59" name="Equation" r:id="rId6" imgW="457002" imgH="393529" progId="Equation.3">
                  <p:embed/>
                </p:oleObj>
              </mc:Choice>
              <mc:Fallback>
                <p:oleObj name="Equation" r:id="rId6" imgW="457002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3640" y="4572002"/>
                        <a:ext cx="1530604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906145"/>
              </p:ext>
            </p:extLst>
          </p:nvPr>
        </p:nvGraphicFramePr>
        <p:xfrm>
          <a:off x="1871911" y="3762229"/>
          <a:ext cx="242443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60" name="Equation" r:id="rId8" imgW="723586" imgH="241195" progId="Equation.3">
                  <p:embed/>
                </p:oleObj>
              </mc:Choice>
              <mc:Fallback>
                <p:oleObj name="Equation" r:id="rId8" imgW="723586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911" y="3762229"/>
                        <a:ext cx="242443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153710"/>
              </p:ext>
            </p:extLst>
          </p:nvPr>
        </p:nvGraphicFramePr>
        <p:xfrm>
          <a:off x="1402080" y="1295400"/>
          <a:ext cx="3741801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61" name="Equation" r:id="rId10" imgW="1117600" imgH="419100" progId="Equation.3">
                  <p:embed/>
                </p:oleObj>
              </mc:Choice>
              <mc:Fallback>
                <p:oleObj name="Equation" r:id="rId10" imgW="1117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2080" y="1295400"/>
                        <a:ext cx="3741801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68" name="Picture 24" descr="0211b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660" y="2819401"/>
            <a:ext cx="2812923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9" name="Picture 25" descr="0211c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697" y="4557715"/>
            <a:ext cx="3049524" cy="230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871912" y="381000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97090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963930" y="762001"/>
            <a:ext cx="92011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 dirty="0" smtClean="0">
              <a:solidFill>
                <a:schemeClr val="accent2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/>
              <a:t>To </a:t>
            </a:r>
            <a:r>
              <a:rPr lang="en-US" altLang="en-US" sz="2400" b="1" dirty="0"/>
              <a:t>help you solve problems</a:t>
            </a:r>
            <a:endParaRPr lang="en-US" altLang="en-US" sz="2000" i="1" u="sng" dirty="0"/>
          </a:p>
        </p:txBody>
      </p:sp>
      <p:graphicFrame>
        <p:nvGraphicFramePr>
          <p:cNvPr id="38943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065443"/>
              </p:ext>
            </p:extLst>
          </p:nvPr>
        </p:nvGraphicFramePr>
        <p:xfrm>
          <a:off x="262890" y="1828800"/>
          <a:ext cx="10024110" cy="4800602"/>
        </p:xfrm>
        <a:graphic>
          <a:graphicData uri="http://schemas.openxmlformats.org/drawingml/2006/table">
            <a:tbl>
              <a:tblPr/>
              <a:tblGrid>
                <a:gridCol w="5012055"/>
                <a:gridCol w="5012055"/>
              </a:tblGrid>
              <a:tr h="9234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Equations</a:t>
                      </a:r>
                    </a:p>
                  </a:txBody>
                  <a:tcPr marL="105156" marR="1051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Missing variables</a:t>
                      </a:r>
                    </a:p>
                  </a:txBody>
                  <a:tcPr marL="105156" marR="1051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92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92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92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92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894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00283"/>
              </p:ext>
            </p:extLst>
          </p:nvPr>
        </p:nvGraphicFramePr>
        <p:xfrm>
          <a:off x="1295400" y="4800600"/>
          <a:ext cx="268605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36" name="Equation" r:id="rId3" imgW="1218960" imgH="419040" progId="Equation.3">
                  <p:embed/>
                </p:oleObj>
              </mc:Choice>
              <mc:Fallback>
                <p:oleObj name="Equation" r:id="rId3" imgW="12189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800600"/>
                        <a:ext cx="2686050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365422"/>
              </p:ext>
            </p:extLst>
          </p:nvPr>
        </p:nvGraphicFramePr>
        <p:xfrm>
          <a:off x="1676400" y="2971800"/>
          <a:ext cx="19558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37" name="Equation" r:id="rId5" imgW="888840" imgH="253800" progId="Equation.3">
                  <p:embed/>
                </p:oleObj>
              </mc:Choice>
              <mc:Fallback>
                <p:oleObj name="Equation" r:id="rId5" imgW="8888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971800"/>
                        <a:ext cx="195580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7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417720"/>
              </p:ext>
            </p:extLst>
          </p:nvPr>
        </p:nvGraphicFramePr>
        <p:xfrm>
          <a:off x="912813" y="5943600"/>
          <a:ext cx="3328987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38" name="Equation" r:id="rId7" imgW="1511280" imgH="266400" progId="Equation.3">
                  <p:embed/>
                </p:oleObj>
              </mc:Choice>
              <mc:Fallback>
                <p:oleObj name="Equation" r:id="rId7" imgW="15112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5943600"/>
                        <a:ext cx="3328987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8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343218"/>
              </p:ext>
            </p:extLst>
          </p:nvPr>
        </p:nvGraphicFramePr>
        <p:xfrm>
          <a:off x="1219200" y="3810000"/>
          <a:ext cx="2990850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39" name="Equation" r:id="rId9" imgW="1358640" imgH="393480" progId="Equation.3">
                  <p:embed/>
                </p:oleObj>
              </mc:Choice>
              <mc:Fallback>
                <p:oleObj name="Equation" r:id="rId9" imgW="13586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810000"/>
                        <a:ext cx="2990850" cy="75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2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698138"/>
              </p:ext>
            </p:extLst>
          </p:nvPr>
        </p:nvGraphicFramePr>
        <p:xfrm>
          <a:off x="7620000" y="4953000"/>
          <a:ext cx="4460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40" name="Equation" r:id="rId11" imgW="203040" imgH="241200" progId="Equation.3">
                  <p:embed/>
                </p:oleObj>
              </mc:Choice>
              <mc:Fallback>
                <p:oleObj name="Equation" r:id="rId11" imgW="2030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4953000"/>
                        <a:ext cx="446088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3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909229"/>
              </p:ext>
            </p:extLst>
          </p:nvPr>
        </p:nvGraphicFramePr>
        <p:xfrm>
          <a:off x="7391400" y="2971800"/>
          <a:ext cx="979996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41" name="Equation" r:id="rId13" imgW="444307" imgH="241195" progId="Equation.3">
                  <p:embed/>
                </p:oleObj>
              </mc:Choice>
              <mc:Fallback>
                <p:oleObj name="Equation" r:id="rId13" imgW="44430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2971800"/>
                        <a:ext cx="979996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4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52198"/>
              </p:ext>
            </p:extLst>
          </p:nvPr>
        </p:nvGraphicFramePr>
        <p:xfrm>
          <a:off x="7696200" y="6096000"/>
          <a:ext cx="194247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42" name="Equation" r:id="rId15" imgW="88746" imgH="152136" progId="Equation.3">
                  <p:embed/>
                </p:oleObj>
              </mc:Choice>
              <mc:Fallback>
                <p:oleObj name="Equation" r:id="rId15" imgW="88746" imgH="1521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6096000"/>
                        <a:ext cx="194247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5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910647"/>
              </p:ext>
            </p:extLst>
          </p:nvPr>
        </p:nvGraphicFramePr>
        <p:xfrm>
          <a:off x="7696200" y="4038600"/>
          <a:ext cx="3905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43" name="Equation" r:id="rId17" imgW="177480" imgH="228600" progId="Equation.3">
                  <p:embed/>
                </p:oleObj>
              </mc:Choice>
              <mc:Fallback>
                <p:oleObj name="Equation" r:id="rId17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4038600"/>
                        <a:ext cx="3905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485321" y="463649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182806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Problem 2.7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" y="1524000"/>
            <a:ext cx="10439400" cy="5029200"/>
          </a:xfrm>
        </p:spPr>
        <p:txBody>
          <a:bodyPr/>
          <a:lstStyle/>
          <a:p>
            <a:r>
              <a:rPr lang="en-US" dirty="0"/>
              <a:t>A jet lands on an aircraft carrier at 140 mi/h </a:t>
            </a:r>
            <a:r>
              <a:rPr lang="en-US" dirty="0" smtClean="0"/>
              <a:t>(</a:t>
            </a:r>
            <a:r>
              <a:rPr lang="en-US" dirty="0" smtClean="0">
                <a:latin typeface="Sakkal Majalla"/>
                <a:cs typeface="Sakkal Majalla"/>
              </a:rPr>
              <a:t>≈</a:t>
            </a:r>
            <a:r>
              <a:rPr lang="en-US" dirty="0" smtClean="0"/>
              <a:t> </a:t>
            </a:r>
            <a:r>
              <a:rPr lang="en-US" dirty="0"/>
              <a:t>63 m/s).</a:t>
            </a:r>
            <a:br>
              <a:rPr lang="en-US" dirty="0"/>
            </a:br>
            <a:r>
              <a:rPr lang="en-US" b="1" dirty="0"/>
              <a:t>(A) </a:t>
            </a:r>
            <a:r>
              <a:rPr lang="en-US" dirty="0"/>
              <a:t>What is its acceleration (assumed constant) if it stops in 2.0 s due to an arresting cable that snags the jet and</a:t>
            </a:r>
            <a:br>
              <a:rPr lang="en-US" dirty="0"/>
            </a:br>
            <a:r>
              <a:rPr lang="en-US" dirty="0"/>
              <a:t>brings it to a stop?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b="1" dirty="0"/>
              <a:t>(B) </a:t>
            </a:r>
            <a:r>
              <a:rPr lang="en-US" dirty="0"/>
              <a:t>If the jet touches down at position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  <a:r>
              <a:rPr lang="en-US" i="1" dirty="0"/>
              <a:t> </a:t>
            </a:r>
            <a:r>
              <a:rPr lang="en-US" i="1" dirty="0" smtClean="0"/>
              <a:t>= </a:t>
            </a:r>
            <a:r>
              <a:rPr lang="en-US" dirty="0" smtClean="0"/>
              <a:t>0</a:t>
            </a:r>
            <a:r>
              <a:rPr lang="en-US" dirty="0"/>
              <a:t>, what is its final position</a:t>
            </a:r>
            <a:r>
              <a:rPr lang="en-US" dirty="0" smtClean="0"/>
              <a:t>?</a:t>
            </a:r>
          </a:p>
          <a:p>
            <a:r>
              <a:rPr lang="en-US" b="1" dirty="0"/>
              <a:t>What If? </a:t>
            </a:r>
            <a:r>
              <a:rPr lang="en-US" dirty="0"/>
              <a:t>Suppose the jet lands on the deck of the aircraft carrier with a speed higher than 63 m/s but has the same</a:t>
            </a:r>
            <a:br>
              <a:rPr lang="en-US" dirty="0"/>
            </a:br>
            <a:r>
              <a:rPr lang="en-US" dirty="0"/>
              <a:t>acceleration due to the cable as that calculated in part (A). How will that change the answer to part (B)?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892553-BB63-4FFB-AF18-C4B3D20010BB}" type="slidenum">
              <a:rPr lang="zh-TW" altLang="en-US" smtClean="0"/>
              <a:pPr>
                <a:defRPr/>
              </a:pPr>
              <a:t>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088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842687D-7557-4B3E-8EC9-BE9F0202FFE9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6042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41"/>
          <a:stretch/>
        </p:blipFill>
        <p:spPr bwMode="auto">
          <a:xfrm>
            <a:off x="228600" y="1752600"/>
            <a:ext cx="10139125" cy="217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676401" y="392680"/>
            <a:ext cx="8157380" cy="826519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2.7 Accelerating an Electron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4C656E-8062-4F61-91B5-FE64D23AB4FA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645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828801"/>
            <a:ext cx="9756421" cy="2438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828801" y="366890"/>
            <a:ext cx="8032528" cy="85231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2.7 Accelerating an Electron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599" y="1676400"/>
            <a:ext cx="4673031" cy="4876800"/>
          </a:xfrm>
        </p:spPr>
        <p:txBody>
          <a:bodyPr/>
          <a:lstStyle/>
          <a:p>
            <a:r>
              <a:rPr lang="en-US" sz="2400" dirty="0"/>
              <a:t>A car traveling at a constant speed of 45.0 m/s passes a</a:t>
            </a:r>
            <a:br>
              <a:rPr lang="en-US" sz="2400" dirty="0"/>
            </a:br>
            <a:r>
              <a:rPr lang="en-US" sz="2400" dirty="0"/>
              <a:t>trooper on a </a:t>
            </a:r>
            <a:r>
              <a:rPr lang="en-US" sz="2400" dirty="0" smtClean="0"/>
              <a:t>motorcycle hidden </a:t>
            </a:r>
            <a:r>
              <a:rPr lang="en-US" sz="2400" dirty="0"/>
              <a:t>behind a billboard.</a:t>
            </a:r>
            <a:br>
              <a:rPr lang="en-US" sz="2400" dirty="0"/>
            </a:br>
            <a:r>
              <a:rPr lang="en-US" sz="2400" dirty="0"/>
              <a:t>One second after the speeding car passes the </a:t>
            </a:r>
            <a:r>
              <a:rPr lang="en-US" sz="2400" dirty="0" smtClean="0"/>
              <a:t>billboard, the </a:t>
            </a:r>
            <a:r>
              <a:rPr lang="en-US" sz="2400" dirty="0"/>
              <a:t>trooper sets out from the billboard to catch the </a:t>
            </a:r>
            <a:r>
              <a:rPr lang="en-US" sz="2400" dirty="0" smtClean="0"/>
              <a:t>car, accelerating </a:t>
            </a:r>
            <a:r>
              <a:rPr lang="en-US" sz="2400" dirty="0"/>
              <a:t>at a constant rate of 3.00 m/s2. How long</a:t>
            </a:r>
            <a:br>
              <a:rPr lang="en-US" sz="2400" dirty="0"/>
            </a:br>
            <a:r>
              <a:rPr lang="en-US" sz="2400" dirty="0"/>
              <a:t>does it take her to overtake the car?</a:t>
            </a:r>
            <a:r>
              <a:rPr lang="en-US" sz="2000" dirty="0"/>
              <a:t> 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6553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F9EB813-A6ED-41C1-9602-48000E86D977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77340" y="381000"/>
            <a:ext cx="8424430" cy="8382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2.8 Watch out for the Speed Limit!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631" y="1600200"/>
            <a:ext cx="5576455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64970" y="457200"/>
            <a:ext cx="8700925" cy="6858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dirty="0" smtClean="0">
                <a:ea typeface="ＭＳ Ｐゴシック" pitchFamily="34" charset="-128"/>
              </a:rPr>
              <a:t>Chapter 2: Motion </a:t>
            </a:r>
            <a:r>
              <a:rPr lang="en-US" altLang="en-US" sz="3556" dirty="0">
                <a:ea typeface="ＭＳ Ｐゴシック" pitchFamily="34" charset="-128"/>
              </a:rPr>
              <a:t>in One Dimension</a:t>
            </a:r>
          </a:p>
        </p:txBody>
      </p:sp>
      <p:pic>
        <p:nvPicPr>
          <p:cNvPr id="2051" name="Picture 7" descr="02_00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860" y="1981201"/>
            <a:ext cx="7129066" cy="3928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4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8B27650-FA1F-4510-A14E-F1ADBC8055EA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7065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13089"/>
            <a:ext cx="9271556" cy="4369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77340" y="381000"/>
            <a:ext cx="842443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2.8 Watch out for the Speed Limit!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990DB35-440C-4834-87F6-F9AF8C11D071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716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1" y="1705327"/>
            <a:ext cx="8417957" cy="3980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77340" y="457200"/>
            <a:ext cx="842443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2.8 Watch out for the Speed Limit!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990DB35-440C-4834-87F6-F9AF8C11D071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77340" y="457200"/>
            <a:ext cx="842443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2.8 Watch out for the Speed Limit!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752600"/>
            <a:ext cx="10363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If? </a:t>
            </a:r>
            <a:r>
              <a:rPr lang="en-US" b="0" dirty="0"/>
              <a:t>What if the trooper has a more powerful motorcycle with a larger acceleration? How would that change </a:t>
            </a:r>
            <a:r>
              <a:rPr lang="en-US" b="0" dirty="0" smtClean="0"/>
              <a:t>the time </a:t>
            </a:r>
            <a:r>
              <a:rPr lang="en-US" b="0" dirty="0"/>
              <a:t>at which the trooper catches the car?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74" y="3200400"/>
            <a:ext cx="4495800" cy="131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86787"/>
            <a:ext cx="792642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00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0680F12-2357-4F1F-B0F9-0DD5C0060A04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60812"/>
            <a:ext cx="9945941" cy="41303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A </a:t>
            </a:r>
            <a:r>
              <a:rPr lang="en-US" altLang="zh-TW" b="1" i="1" dirty="0" smtClean="0">
                <a:ea typeface="PMingLiU" pitchFamily="18" charset="-120"/>
              </a:rPr>
              <a:t>freely falling object</a:t>
            </a:r>
            <a:r>
              <a:rPr lang="en-US" altLang="zh-TW" dirty="0" smtClean="0">
                <a:ea typeface="PMingLiU" pitchFamily="18" charset="-120"/>
              </a:rPr>
              <a:t> is any object moving freely under the influence of gravity alone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It does not depend upon the initial motion of the object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Dropped – released from 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Thrown downward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Thrown </a:t>
            </a:r>
            <a:r>
              <a:rPr lang="en-US" altLang="zh-TW" dirty="0" smtClean="0">
                <a:ea typeface="PMingLiU" pitchFamily="18" charset="-120"/>
              </a:rPr>
              <a:t>upward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752600" y="381000"/>
            <a:ext cx="7848600" cy="838200"/>
          </a:xfrm>
          <a:prstGeom prst="rect">
            <a:avLst/>
          </a:prstGeom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>
                <a:ea typeface="ＭＳ Ｐゴシック" pitchFamily="34" charset="-128"/>
              </a:rPr>
              <a:t>2.7 Freely Falling Objects</a:t>
            </a:r>
            <a:endParaRPr lang="en-US" altLang="en-US" sz="32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3D61201-EA64-4804-AE5D-32EA87564B35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60812"/>
            <a:ext cx="9717341" cy="4206587"/>
          </a:xfrm>
        </p:spPr>
        <p:txBody>
          <a:bodyPr/>
          <a:lstStyle/>
          <a:p>
            <a:pPr eaLnBrk="1" hangingPunct="1"/>
            <a:r>
              <a:rPr lang="en-US" sz="2800" b="1" dirty="0"/>
              <a:t>Any freely falling object experiences an acceleration directed </a:t>
            </a:r>
            <a:r>
              <a:rPr lang="en-US" sz="2800" b="1" i="1" dirty="0"/>
              <a:t>downward</a:t>
            </a:r>
            <a:r>
              <a:rPr lang="en-US" sz="2800" b="1" dirty="0"/>
              <a:t>, regardless of its initial motion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altLang="zh-TW" sz="2578" dirty="0" smtClean="0">
                <a:ea typeface="PMingLiU" pitchFamily="18" charset="-120"/>
              </a:rPr>
              <a:t>The </a:t>
            </a:r>
            <a:r>
              <a:rPr lang="en-US" altLang="zh-TW" sz="2578" dirty="0">
                <a:ea typeface="PMingLiU" pitchFamily="18" charset="-120"/>
              </a:rPr>
              <a:t>magnitude of free fall acceleration is </a:t>
            </a:r>
            <a:r>
              <a:rPr lang="en-US" altLang="zh-TW" sz="2578" i="1" dirty="0">
                <a:ea typeface="PMingLiU" pitchFamily="18" charset="-120"/>
              </a:rPr>
              <a:t>g</a:t>
            </a:r>
            <a:r>
              <a:rPr lang="en-US" altLang="zh-TW" sz="2578" dirty="0">
                <a:ea typeface="PMingLiU" pitchFamily="18" charset="-120"/>
              </a:rPr>
              <a:t> = 9.80 m/s</a:t>
            </a:r>
            <a:r>
              <a:rPr lang="en-US" altLang="zh-TW" sz="2578" baseline="30000" dirty="0">
                <a:ea typeface="PMingLiU" pitchFamily="18" charset="-120"/>
              </a:rPr>
              <a:t>2</a:t>
            </a:r>
          </a:p>
          <a:p>
            <a:pPr lvl="1" eaLnBrk="1" hangingPunct="1"/>
            <a:r>
              <a:rPr lang="en-US" altLang="zh-TW" sz="2222" i="1" dirty="0">
                <a:ea typeface="PMingLiU" pitchFamily="18" charset="-120"/>
              </a:rPr>
              <a:t>g</a:t>
            </a:r>
            <a:r>
              <a:rPr lang="en-US" altLang="zh-TW" sz="2222" dirty="0">
                <a:ea typeface="PMingLiU" pitchFamily="18" charset="-120"/>
              </a:rPr>
              <a:t> decreases with increasing altitude</a:t>
            </a:r>
          </a:p>
          <a:p>
            <a:pPr lvl="1" eaLnBrk="1" hangingPunct="1"/>
            <a:r>
              <a:rPr lang="en-US" altLang="zh-TW" sz="2222" i="1" dirty="0">
                <a:ea typeface="PMingLiU" pitchFamily="18" charset="-120"/>
              </a:rPr>
              <a:t>g</a:t>
            </a:r>
            <a:r>
              <a:rPr lang="en-US" altLang="zh-TW" sz="2222" dirty="0">
                <a:ea typeface="PMingLiU" pitchFamily="18" charset="-120"/>
              </a:rPr>
              <a:t> varies with latitude</a:t>
            </a:r>
          </a:p>
          <a:p>
            <a:pPr lvl="1" eaLnBrk="1" hangingPunct="1"/>
            <a:r>
              <a:rPr lang="en-US" altLang="zh-TW" sz="2222" dirty="0">
                <a:ea typeface="PMingLiU" pitchFamily="18" charset="-120"/>
              </a:rPr>
              <a:t>9.80 m/s</a:t>
            </a:r>
            <a:r>
              <a:rPr lang="en-US" altLang="zh-TW" sz="2222" baseline="30000" dirty="0">
                <a:ea typeface="PMingLiU" pitchFamily="18" charset="-120"/>
              </a:rPr>
              <a:t>2</a:t>
            </a:r>
            <a:r>
              <a:rPr lang="en-US" altLang="zh-TW" sz="2222" dirty="0">
                <a:ea typeface="PMingLiU" pitchFamily="18" charset="-120"/>
              </a:rPr>
              <a:t> is the average at the earth’s surface</a:t>
            </a:r>
            <a:endParaRPr lang="en-US" altLang="zh-TW" sz="2222" i="1" dirty="0">
              <a:ea typeface="PMingLiU" pitchFamily="18" charset="-12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676400" y="381000"/>
            <a:ext cx="8077200" cy="8382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>
                <a:ea typeface="ＭＳ Ｐゴシック" pitchFamily="34" charset="-128"/>
              </a:rPr>
              <a:t>Acceleration of Freely Falling Object</a:t>
            </a:r>
            <a:endParaRPr lang="en-US" altLang="en-US" sz="32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1A4F9F8-FDC7-4365-AD74-322F9A626E9B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60812"/>
            <a:ext cx="9869741" cy="41303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We will neglect air resistance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Free fall motion is constantly accelerated motion in one dimension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Let upward be positive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Use the kinematic equations with a</a:t>
            </a:r>
            <a:r>
              <a:rPr lang="en-US" altLang="zh-TW" baseline="-25000" dirty="0" smtClean="0">
                <a:ea typeface="PMingLiU" pitchFamily="18" charset="-120"/>
              </a:rPr>
              <a:t>y</a:t>
            </a:r>
            <a:r>
              <a:rPr lang="en-US" altLang="zh-TW" dirty="0" smtClean="0">
                <a:ea typeface="PMingLiU" pitchFamily="18" charset="-120"/>
              </a:rPr>
              <a:t> = </a:t>
            </a:r>
            <a:r>
              <a:rPr lang="en-US" altLang="zh-TW" dirty="0" smtClean="0">
                <a:ea typeface="PMingLiU" pitchFamily="18" charset="-120"/>
              </a:rPr>
              <a:t>- </a:t>
            </a:r>
            <a:r>
              <a:rPr lang="en-US" altLang="zh-TW" i="1" dirty="0" smtClean="0">
                <a:ea typeface="PMingLiU" pitchFamily="18" charset="-120"/>
              </a:rPr>
              <a:t>g</a:t>
            </a:r>
            <a:r>
              <a:rPr lang="en-US" altLang="zh-TW" dirty="0" smtClean="0">
                <a:ea typeface="PMingLiU" pitchFamily="18" charset="-120"/>
              </a:rPr>
              <a:t> </a:t>
            </a:r>
            <a:r>
              <a:rPr lang="en-US" altLang="zh-TW" dirty="0" smtClean="0">
                <a:ea typeface="PMingLiU" pitchFamily="18" charset="-120"/>
              </a:rPr>
              <a:t>= -9.80 m/s</a:t>
            </a:r>
            <a:r>
              <a:rPr lang="en-US" altLang="zh-TW" baseline="30000" dirty="0" smtClean="0">
                <a:ea typeface="PMingLiU" pitchFamily="18" charset="-120"/>
              </a:rPr>
              <a:t>2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The negative sign indicates the direction of the acceleration is downward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52600" y="471920"/>
            <a:ext cx="7924800" cy="74728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>
                <a:ea typeface="ＭＳ Ｐゴシック" pitchFamily="34" charset="-128"/>
              </a:rPr>
              <a:t>Acceleration of Free Fall, cont.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38FFAD-13C1-49F7-93F6-9AA6DDC112E0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5780" y="2174520"/>
            <a:ext cx="6659880" cy="3657600"/>
          </a:xfrm>
        </p:spPr>
        <p:txBody>
          <a:bodyPr/>
          <a:lstStyle/>
          <a:p>
            <a:pPr eaLnBrk="1" hangingPunct="1"/>
            <a:r>
              <a:rPr lang="en-US" altLang="zh-TW" sz="2222">
                <a:ea typeface="PMingLiU" pitchFamily="18" charset="-120"/>
              </a:rPr>
              <a:t>Initial velocity at A is upward (+) and acceleration is g (-9.8 m/s</a:t>
            </a:r>
            <a:r>
              <a:rPr lang="en-US" altLang="zh-TW" sz="2222" baseline="30000">
                <a:ea typeface="PMingLiU" pitchFamily="18" charset="-120"/>
              </a:rPr>
              <a:t>2</a:t>
            </a:r>
            <a:r>
              <a:rPr lang="en-US" altLang="zh-TW" sz="2222">
                <a:ea typeface="PMingLiU" pitchFamily="18" charset="-120"/>
              </a:rPr>
              <a:t>)</a:t>
            </a:r>
          </a:p>
          <a:p>
            <a:pPr eaLnBrk="1" hangingPunct="1"/>
            <a:r>
              <a:rPr lang="en-US" altLang="zh-TW" sz="2222">
                <a:ea typeface="PMingLiU" pitchFamily="18" charset="-120"/>
              </a:rPr>
              <a:t>At B, the velocity is 0 and the acceleration is g (-9.8 m/s</a:t>
            </a:r>
            <a:r>
              <a:rPr lang="en-US" altLang="zh-TW" sz="2222" baseline="30000">
                <a:ea typeface="PMingLiU" pitchFamily="18" charset="-120"/>
              </a:rPr>
              <a:t>2</a:t>
            </a:r>
            <a:r>
              <a:rPr lang="en-US" altLang="zh-TW" sz="2222">
                <a:ea typeface="PMingLiU" pitchFamily="18" charset="-120"/>
              </a:rPr>
              <a:t>)</a:t>
            </a:r>
          </a:p>
          <a:p>
            <a:pPr eaLnBrk="1" hangingPunct="1"/>
            <a:r>
              <a:rPr lang="en-US" altLang="zh-TW" sz="2222">
                <a:ea typeface="PMingLiU" pitchFamily="18" charset="-120"/>
              </a:rPr>
              <a:t>At C, the velocity has the same magnitude as at A, but is in the opposite direction</a:t>
            </a:r>
          </a:p>
          <a:p>
            <a:pPr eaLnBrk="1" hangingPunct="1"/>
            <a:r>
              <a:rPr lang="en-US" altLang="zh-TW" sz="2222">
                <a:ea typeface="PMingLiU" pitchFamily="18" charset="-120"/>
              </a:rPr>
              <a:t>The displacement is –50.0 m (it ends up 50.0 m below its starting point)</a:t>
            </a:r>
          </a:p>
        </p:txBody>
      </p:sp>
      <p:pic>
        <p:nvPicPr>
          <p:cNvPr id="80901" name="Picture 5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64576" y="381002"/>
            <a:ext cx="3151029" cy="6028267"/>
          </a:xfrm>
          <a:noFill/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66010" y="381001"/>
            <a:ext cx="438150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>
                <a:ea typeface="ＭＳ Ｐゴシック" pitchFamily="34" charset="-128"/>
              </a:rPr>
              <a:t>Free Fall Example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FC02DCC-9700-47B7-92C5-79F6A093E077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192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1"/>
            <a:ext cx="9516687" cy="399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7620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</a:t>
            </a:r>
            <a:r>
              <a:rPr lang="en-US" altLang="en-US" sz="2800" b="0" kern="0" dirty="0" smtClean="0">
                <a:ea typeface="ＭＳ Ｐゴシック" pitchFamily="34" charset="-128"/>
              </a:rPr>
              <a:t>Bad </a:t>
            </a:r>
            <a:r>
              <a:rPr lang="en-US" altLang="en-US" sz="2800" b="0" kern="0" dirty="0" smtClean="0">
                <a:ea typeface="ＭＳ Ｐゴシック" pitchFamily="34" charset="-128"/>
              </a:rPr>
              <a:t>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23EC1FF-16EA-4B9C-883F-8B98047D785F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294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8534400" cy="499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828800" y="457200"/>
            <a:ext cx="8336280" cy="7620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685AC51-1C4A-4446-9214-FABC22206058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397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23858"/>
            <a:ext cx="9236473" cy="390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184998" y="1642744"/>
            <a:ext cx="10242973" cy="140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04804" indent="-304804">
              <a:buFont typeface="Wingdings" panose="05000000000000000000" pitchFamily="2" charset="2"/>
              <a:buChar char="v"/>
              <a:defRPr/>
            </a:pPr>
            <a:r>
              <a:rPr lang="en-US" sz="2133" b="0" dirty="0"/>
              <a:t>When a cricket match is telecast live on TV, you are told about many things such as the </a:t>
            </a:r>
            <a:r>
              <a:rPr lang="en-US" sz="2133" i="1" dirty="0"/>
              <a:t>speed</a:t>
            </a:r>
            <a:r>
              <a:rPr lang="en-US" sz="2133" b="0" dirty="0"/>
              <a:t> at which the ball was bowled, </a:t>
            </a:r>
            <a:r>
              <a:rPr lang="en-US" sz="2133" i="1" dirty="0"/>
              <a:t>hitting speed </a:t>
            </a:r>
            <a:r>
              <a:rPr lang="en-US" sz="2133" b="0" dirty="0"/>
              <a:t>of the batsman, </a:t>
            </a:r>
            <a:r>
              <a:rPr lang="en-US" sz="2133" i="1" dirty="0"/>
              <a:t>six distance</a:t>
            </a:r>
            <a:r>
              <a:rPr lang="en-US" sz="2133" b="0" dirty="0"/>
              <a:t>, </a:t>
            </a:r>
            <a:r>
              <a:rPr lang="en-US" sz="2133" i="1" dirty="0"/>
              <a:t>reaction time </a:t>
            </a:r>
            <a:r>
              <a:rPr lang="en-US" sz="2133" b="0" dirty="0"/>
              <a:t>of the fielder, </a:t>
            </a:r>
            <a:r>
              <a:rPr lang="en-US" sz="2133" i="1" dirty="0"/>
              <a:t>trajectories</a:t>
            </a:r>
            <a:r>
              <a:rPr lang="en-US" sz="2133" b="0" dirty="0"/>
              <a:t> followed by the ball and so on.</a:t>
            </a:r>
          </a:p>
        </p:txBody>
      </p:sp>
      <p:pic>
        <p:nvPicPr>
          <p:cNvPr id="12293" name="Picture 2" descr="physics in spor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" y="3009900"/>
            <a:ext cx="792003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67050" y="457200"/>
            <a:ext cx="569595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Why study motion</a:t>
            </a:r>
            <a:r>
              <a:rPr lang="en-US" altLang="en-US" sz="3556" b="0" kern="0" dirty="0" smtClean="0">
                <a:ea typeface="ＭＳ Ｐゴシック" pitchFamily="34" charset="-128"/>
              </a:rPr>
              <a:t>?</a:t>
            </a:r>
            <a:endParaRPr lang="en-US" altLang="en-US" sz="3556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400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F6A073E-D93A-4863-B009-7C098B0D10B2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49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9"/>
          <a:stretch>
            <a:fillRect/>
          </a:stretch>
        </p:blipFill>
        <p:spPr bwMode="auto">
          <a:xfrm>
            <a:off x="381000" y="1461175"/>
            <a:ext cx="9296400" cy="4902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14A46-3D9F-47A6-9E54-0AFC418830AE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601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70816"/>
            <a:ext cx="9685021" cy="4552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6FFF4BF-E2C5-4AC0-8064-E5EF9D48F79F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704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8" y="1600200"/>
            <a:ext cx="975235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F4514CA-0EE6-4AC5-8A45-43882399A29A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80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449" y="1664855"/>
            <a:ext cx="8339455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467D4AF-2F54-4873-A384-6669D24F48D0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90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629" y="1600200"/>
            <a:ext cx="8182451" cy="4416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E10248-1D8A-4BB9-A22E-75E64E8A6EF6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9011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1828801"/>
            <a:ext cx="7950597" cy="194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8D5ADD9-B2A1-4E33-9F23-F90F0A653B65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2080" y="1898650"/>
            <a:ext cx="8938260" cy="3657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4,5, 8, 13, 14, 24, 28, 32, 33, 41, 44, 55, 60, 63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52600" y="520701"/>
            <a:ext cx="8153400" cy="6985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endParaRPr lang="en-US" altLang="en-US" sz="3200" b="0" kern="0" dirty="0" smtClean="0">
              <a:ea typeface="ＭＳ Ｐゴシック" pitchFamily="34" charset="-128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solidFill>
                  <a:srgbClr val="FFFF00"/>
                </a:solidFill>
                <a:ea typeface="ＭＳ Ｐゴシック" pitchFamily="34" charset="-128"/>
              </a:rPr>
              <a:t>Assignment#01 Exercises </a:t>
            </a:r>
            <a:r>
              <a:rPr lang="en-US" altLang="en-US" sz="3200" b="0" kern="0" dirty="0" smtClean="0">
                <a:solidFill>
                  <a:srgbClr val="FFFF00"/>
                </a:solidFill>
                <a:ea typeface="ＭＳ Ｐゴシック" pitchFamily="34" charset="-128"/>
              </a:rPr>
              <a:t>of Chapter 2</a:t>
            </a:r>
            <a:endParaRPr lang="en-US" altLang="en-US" sz="2800" b="0" kern="0" dirty="0">
              <a:solidFill>
                <a:srgbClr val="FFFF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9190" y="1905000"/>
            <a:ext cx="8938260" cy="3657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To describe motion while ignoring the agents that caused the motion</a:t>
            </a:r>
          </a:p>
          <a:p>
            <a:pPr eaLnBrk="1" hangingPunct="1"/>
            <a:r>
              <a:rPr lang="en-US" altLang="zh-TW" dirty="0" smtClean="0">
                <a:ea typeface="PMingLiU" pitchFamily="18" charset="-120"/>
              </a:rPr>
              <a:t>For now, we will consider motion in one dimension - along a straight line -, and use the particle model.</a:t>
            </a:r>
          </a:p>
          <a:p>
            <a:pPr lvl="1" eaLnBrk="1" hangingPunct="1"/>
            <a:r>
              <a:rPr lang="en-US" altLang="zh-TW" dirty="0" smtClean="0">
                <a:ea typeface="PMingLiU" pitchFamily="18" charset="-120"/>
              </a:rPr>
              <a:t>A particle is a point-like object, has mass but infinitesimal size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067050" y="457200"/>
            <a:ext cx="429387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Kinematics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WINDOWS\Desktop\POP Screen Captures\Serway POP Ch 02\0208.jpg"/>
</p:tagLst>
</file>

<file path=ppt/theme/theme1.xml><?xml version="1.0" encoding="utf-8"?>
<a:theme xmlns:a="http://schemas.openxmlformats.org/drawingml/2006/main" name="Ble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ends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3203</TotalTime>
  <Words>1877</Words>
  <Application>Microsoft Office PowerPoint</Application>
  <PresentationFormat>Custom</PresentationFormat>
  <Paragraphs>286</Paragraphs>
  <Slides>86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Blends</vt:lpstr>
      <vt:lpstr>1_Blends</vt:lpstr>
      <vt:lpstr>PDF</vt:lpstr>
      <vt:lpstr>Equation</vt:lpstr>
      <vt:lpstr>Bitmap Image</vt:lpstr>
      <vt:lpstr>Photo Editor Photo</vt:lpstr>
      <vt:lpstr>Microsoft Equation 3.0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2: Motion in One Dimension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Velocity can be interpreted graphically: Position Time Graphs</vt:lpstr>
      <vt:lpstr>Calculate the average velocity for the entire trip</vt:lpstr>
      <vt:lpstr>Quick Quiz: Position-Time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Instantaneous Velocity, equations</vt:lpstr>
      <vt:lpstr>Instantaneous Velocity, Signs</vt:lpstr>
      <vt:lpstr>PowerPoint Presentation</vt:lpstr>
      <vt:lpstr>Average vs Instantaneous Velocity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Displacement on v-t Graphs</vt:lpstr>
      <vt:lpstr>Displacement on v-t Graphs</vt:lpstr>
      <vt:lpstr>Graphical Representation of Displacement during Constant Acceleration</vt:lpstr>
      <vt:lpstr>Displacement on a Non-linear v-t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2.4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2.7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Next Step Program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Marilyn Akins</dc:creator>
  <cp:lastModifiedBy>Ali</cp:lastModifiedBy>
  <cp:revision>210</cp:revision>
  <dcterms:created xsi:type="dcterms:W3CDTF">2003-08-18T17:19:52Z</dcterms:created>
  <dcterms:modified xsi:type="dcterms:W3CDTF">2020-09-17T19:59:39Z</dcterms:modified>
</cp:coreProperties>
</file>